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61" r:id="rId3"/>
    <p:sldId id="257" r:id="rId4"/>
    <p:sldId id="271" r:id="rId5"/>
    <p:sldId id="259" r:id="rId6"/>
    <p:sldId id="260" r:id="rId7"/>
    <p:sldId id="258" r:id="rId8"/>
    <p:sldId id="262" r:id="rId9"/>
    <p:sldId id="263" r:id="rId10"/>
    <p:sldId id="264" r:id="rId11"/>
    <p:sldId id="265" r:id="rId12"/>
    <p:sldId id="266" r:id="rId13"/>
    <p:sldId id="267" r:id="rId14"/>
    <p:sldId id="268" r:id="rId15"/>
    <p:sldId id="269" r:id="rId16"/>
    <p:sldId id="270" r:id="rId17"/>
    <p:sldId id="272" r:id="rId18"/>
    <p:sldId id="273" r:id="rId19"/>
    <p:sldId id="275" r:id="rId20"/>
    <p:sldId id="276" r:id="rId21"/>
    <p:sldId id="274" r:id="rId22"/>
    <p:sldId id="277" r:id="rId23"/>
    <p:sldId id="279" r:id="rId24"/>
    <p:sldId id="280" r:id="rId25"/>
    <p:sldId id="278" r:id="rId26"/>
    <p:sldId id="281" r:id="rId27"/>
    <p:sldId id="282" r:id="rId28"/>
  </p:sldIdLst>
  <p:sldSz cx="12192000" cy="6858000"/>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4DF8CAA4-9503-43E5-91E5-3198F1050725}" type="datetimeFigureOut">
              <a:rPr lang="zh-TW" altLang="en-US" smtClean="0"/>
              <a:t>2022/11/11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EB7963B-077D-4CD7-A05E-224AED0E6ED9}" type="slidenum">
              <a:rPr lang="zh-TW" altLang="en-US" smtClean="0"/>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hasCustomPrompt="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DF8CAA4-9503-43E5-91E5-3198F1050725}" type="datetimeFigureOut">
              <a:rPr lang="zh-TW" altLang="en-US" smtClean="0"/>
              <a:t>2022/11/11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EB7963B-077D-4CD7-A05E-224AED0E6ED9}"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hasCustomPrompt="1"/>
          </p:nvPr>
        </p:nvSpPr>
        <p:spPr>
          <a:xfrm>
            <a:off x="838200" y="365125"/>
            <a:ext cx="7734300"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DF8CAA4-9503-43E5-91E5-3198F1050725}" type="datetimeFigureOut">
              <a:rPr lang="zh-TW" altLang="en-US" smtClean="0"/>
              <a:t>2022/11/11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EB7963B-077D-4CD7-A05E-224AED0E6ED9}"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hasCustomPrompt="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DF8CAA4-9503-43E5-91E5-3198F1050725}" type="datetimeFigureOut">
              <a:rPr lang="zh-TW" altLang="en-US" smtClean="0"/>
              <a:t>2022/11/11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EB7963B-077D-4CD7-A05E-224AED0E6ED9}" type="slidenum">
              <a:rPr lang="zh-TW" altLang="en-US" smtClean="0"/>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日期版面配置區 3"/>
          <p:cNvSpPr>
            <a:spLocks noGrp="1"/>
          </p:cNvSpPr>
          <p:nvPr>
            <p:ph type="dt" sz="half" idx="10"/>
          </p:nvPr>
        </p:nvSpPr>
        <p:spPr/>
        <p:txBody>
          <a:bodyPr/>
          <a:lstStyle/>
          <a:p>
            <a:fld id="{4DF8CAA4-9503-43E5-91E5-3198F1050725}" type="datetimeFigureOut">
              <a:rPr lang="zh-TW" altLang="en-US" smtClean="0"/>
              <a:t>2022/11/11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EB7963B-077D-4CD7-A05E-224AED0E6ED9}" type="slidenum">
              <a:rPr lang="zh-TW" altLang="en-US" smtClean="0"/>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hasCustomPrompt="1"/>
          </p:nvPr>
        </p:nvSpPr>
        <p:spPr>
          <a:xfrm>
            <a:off x="838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hasCustomPrompt="1"/>
          </p:nvPr>
        </p:nvSpPr>
        <p:spPr>
          <a:xfrm>
            <a:off x="6172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4DF8CAA4-9503-43E5-91E5-3198F1050725}" type="datetimeFigureOut">
              <a:rPr lang="zh-TW" altLang="en-US" smtClean="0"/>
              <a:t>2022/11/11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EB7963B-077D-4CD7-A05E-224AED0E6ED9}" type="slidenum">
              <a:rPr lang="zh-TW" altLang="en-US" smtClean="0"/>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內容版面配置區 3"/>
          <p:cNvSpPr>
            <a:spLocks noGrp="1"/>
          </p:cNvSpPr>
          <p:nvPr>
            <p:ph sz="half" idx="2" hasCustomPrompt="1"/>
          </p:nvPr>
        </p:nvSpPr>
        <p:spPr>
          <a:xfrm>
            <a:off x="839788" y="2505075"/>
            <a:ext cx="5157787"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內容版面配置區 5"/>
          <p:cNvSpPr>
            <a:spLocks noGrp="1"/>
          </p:cNvSpPr>
          <p:nvPr>
            <p:ph sz="quarter" idx="4" hasCustomPrompt="1"/>
          </p:nvPr>
        </p:nvSpPr>
        <p:spPr>
          <a:xfrm>
            <a:off x="6172200" y="2505075"/>
            <a:ext cx="5183188"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4DF8CAA4-9503-43E5-91E5-3198F1050725}" type="datetimeFigureOut">
              <a:rPr lang="zh-TW" altLang="en-US" smtClean="0"/>
              <a:t>2022/11/11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FEB7963B-077D-4CD7-A05E-224AED0E6ED9}" type="slidenum">
              <a:rPr lang="zh-TW" altLang="en-US" smtClean="0"/>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4DF8CAA4-9503-43E5-91E5-3198F1050725}" type="datetimeFigureOut">
              <a:rPr lang="zh-TW" altLang="en-US" smtClean="0"/>
              <a:t>2022/11/11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FEB7963B-077D-4CD7-A05E-224AED0E6ED9}"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DF8CAA4-9503-43E5-91E5-3198F1050725}" type="datetimeFigureOut">
              <a:rPr lang="zh-TW" altLang="en-US" smtClean="0"/>
              <a:t>2022/11/11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FEB7963B-077D-4CD7-A05E-224AED0E6ED9}"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4DF8CAA4-9503-43E5-91E5-3198F1050725}" type="datetimeFigureOut">
              <a:rPr lang="zh-TW" altLang="en-US" smtClean="0"/>
              <a:t>2022/11/11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EB7963B-077D-4CD7-A05E-224AED0E6ED9}" type="slidenum">
              <a:rPr lang="zh-TW" altLang="en-US" smtClean="0"/>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4DF8CAA4-9503-43E5-91E5-3198F1050725}" type="datetimeFigureOut">
              <a:rPr lang="zh-TW" altLang="en-US" smtClean="0"/>
              <a:t>2022/11/11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EB7963B-077D-4CD7-A05E-224AED0E6ED9}" type="slidenum">
              <a:rPr lang="zh-TW" altLang="en-US" smtClean="0"/>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F8CAA4-9503-43E5-91E5-3198F1050725}" type="datetimeFigureOut">
              <a:rPr lang="zh-TW" altLang="en-US" smtClean="0"/>
              <a:t>2022/11/11</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B7963B-077D-4CD7-A05E-224AED0E6ED9}"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1560" y="365125"/>
            <a:ext cx="9838944" cy="2432939"/>
          </a:xfrm>
        </p:spPr>
        <p:txBody>
          <a:bodyPr>
            <a:noAutofit/>
          </a:bodyPr>
          <a:lstStyle/>
          <a:p>
            <a:r>
              <a:rPr lang="en-US" altLang="zh-TW" sz="4800" b="1" dirty="0">
                <a:latin typeface="標楷體" panose="03000509000000000000" pitchFamily="65" charset="-120"/>
                <a:ea typeface="標楷體" panose="03000509000000000000" pitchFamily="65" charset="-120"/>
              </a:rPr>
              <a:t>111</a:t>
            </a:r>
            <a:r>
              <a:rPr lang="zh-TW" altLang="zh-TW" sz="4800" b="1" dirty="0">
                <a:latin typeface="標楷體" panose="03000509000000000000" pitchFamily="65" charset="-120"/>
                <a:ea typeface="標楷體" panose="03000509000000000000" pitchFamily="65" charset="-120"/>
              </a:rPr>
              <a:t>學年度國中小食農教育</a:t>
            </a:r>
            <a:r>
              <a:rPr lang="en-US" altLang="zh-TW" sz="4800" b="1" dirty="0" smtClean="0">
                <a:latin typeface="標楷體" panose="03000509000000000000" pitchFamily="65" charset="-120"/>
                <a:ea typeface="標楷體" panose="03000509000000000000" pitchFamily="65" charset="-120"/>
              </a:rPr>
              <a:t>2.0</a:t>
            </a:r>
            <a:br>
              <a:rPr lang="en-US" altLang="zh-TW" sz="4800" b="1" dirty="0" smtClean="0">
                <a:latin typeface="標楷體" panose="03000509000000000000" pitchFamily="65" charset="-120"/>
                <a:ea typeface="標楷體" panose="03000509000000000000" pitchFamily="65" charset="-120"/>
              </a:rPr>
            </a:br>
            <a:r>
              <a:rPr lang="zh-TW" altLang="zh-TW" sz="4800" b="1" dirty="0" smtClean="0">
                <a:latin typeface="標楷體" panose="03000509000000000000" pitchFamily="65" charset="-120"/>
                <a:ea typeface="標楷體" panose="03000509000000000000" pitchFamily="65" charset="-120"/>
              </a:rPr>
              <a:t>「</a:t>
            </a:r>
            <a:r>
              <a:rPr lang="zh-TW" altLang="zh-TW" sz="4800" b="1" dirty="0">
                <a:latin typeface="標楷體" panose="03000509000000000000" pitchFamily="65" charset="-120"/>
                <a:ea typeface="標楷體" panose="03000509000000000000" pitchFamily="65" charset="-120"/>
              </a:rPr>
              <a:t>感恩土地、感謝農民、謝謝食物</a:t>
            </a:r>
            <a:r>
              <a:rPr lang="zh-TW" altLang="zh-TW" sz="4800" b="1" dirty="0" smtClean="0">
                <a:latin typeface="標楷體" panose="03000509000000000000" pitchFamily="65" charset="-120"/>
                <a:ea typeface="標楷體" panose="03000509000000000000" pitchFamily="65" charset="-120"/>
              </a:rPr>
              <a:t>」</a:t>
            </a:r>
            <a:r>
              <a:rPr lang="en-US" altLang="zh-TW" sz="4800" b="1" dirty="0" smtClean="0">
                <a:latin typeface="標楷體" panose="03000509000000000000" pitchFamily="65" charset="-120"/>
                <a:ea typeface="標楷體" panose="03000509000000000000" pitchFamily="65" charset="-120"/>
              </a:rPr>
              <a:t/>
            </a:r>
            <a:br>
              <a:rPr lang="en-US" altLang="zh-TW" sz="4800" b="1" dirty="0" smtClean="0">
                <a:latin typeface="標楷體" panose="03000509000000000000" pitchFamily="65" charset="-120"/>
                <a:ea typeface="標楷體" panose="03000509000000000000" pitchFamily="65" charset="-120"/>
              </a:rPr>
            </a:br>
            <a:r>
              <a:rPr lang="zh-TW" altLang="zh-TW" sz="4800" b="1" dirty="0" smtClean="0">
                <a:latin typeface="標楷體" panose="03000509000000000000" pitchFamily="65" charset="-120"/>
                <a:ea typeface="標楷體" panose="03000509000000000000" pitchFamily="65" charset="-120"/>
              </a:rPr>
              <a:t>與</a:t>
            </a:r>
            <a:r>
              <a:rPr lang="zh-TW" altLang="zh-TW" sz="4800" b="1" dirty="0">
                <a:latin typeface="標楷體" panose="03000509000000000000" pitchFamily="65" charset="-120"/>
                <a:ea typeface="標楷體" panose="03000509000000000000" pitchFamily="65" charset="-120"/>
              </a:rPr>
              <a:t>農共舞</a:t>
            </a:r>
            <a:r>
              <a:rPr lang="zh-TW" altLang="zh-TW" sz="4800" b="1" dirty="0" smtClean="0">
                <a:latin typeface="標楷體" panose="03000509000000000000" pitchFamily="65" charset="-120"/>
                <a:ea typeface="標楷體" panose="03000509000000000000" pitchFamily="65" charset="-120"/>
              </a:rPr>
              <a:t>計畫</a:t>
            </a:r>
            <a:r>
              <a:rPr lang="zh-TW" altLang="en-US" sz="4800" b="1" dirty="0" smtClean="0">
                <a:solidFill>
                  <a:srgbClr val="FF0000"/>
                </a:solidFill>
                <a:latin typeface="標楷體" panose="03000509000000000000" pitchFamily="65" charset="-120"/>
                <a:ea typeface="標楷體" panose="03000509000000000000" pitchFamily="65" charset="-120"/>
              </a:rPr>
              <a:t>學習心得</a:t>
            </a:r>
            <a:r>
              <a:rPr lang="zh-TW" altLang="en-US" sz="4800" b="1" dirty="0">
                <a:solidFill>
                  <a:srgbClr val="FF0000"/>
                </a:solidFill>
                <a:latin typeface="標楷體" panose="03000509000000000000" pitchFamily="65" charset="-120"/>
                <a:ea typeface="標楷體" panose="03000509000000000000" pitchFamily="65" charset="-120"/>
              </a:rPr>
              <a:t>報告</a:t>
            </a:r>
            <a:r>
              <a:rPr lang="zh-TW" altLang="zh-TW" sz="4800" dirty="0">
                <a:solidFill>
                  <a:srgbClr val="FF0000"/>
                </a:solidFill>
                <a:latin typeface="標楷體" panose="03000509000000000000" pitchFamily="65" charset="-120"/>
                <a:ea typeface="標楷體" panose="03000509000000000000" pitchFamily="65" charset="-120"/>
              </a:rPr>
              <a:t/>
            </a:r>
            <a:br>
              <a:rPr lang="zh-TW" altLang="zh-TW" sz="4800" dirty="0">
                <a:solidFill>
                  <a:srgbClr val="FF0000"/>
                </a:solidFill>
                <a:latin typeface="標楷體" panose="03000509000000000000" pitchFamily="65" charset="-120"/>
                <a:ea typeface="標楷體" panose="03000509000000000000" pitchFamily="65" charset="-120"/>
              </a:rPr>
            </a:br>
            <a:r>
              <a:rPr lang="zh-TW" altLang="zh-TW" sz="2400" dirty="0"/>
              <a:t/>
            </a:r>
            <a:br>
              <a:rPr lang="zh-TW" altLang="zh-TW" sz="2400" dirty="0"/>
            </a:br>
            <a:endParaRPr lang="zh-TW" altLang="en-US" sz="2400" dirty="0"/>
          </a:p>
        </p:txBody>
      </p:sp>
      <p:sp>
        <p:nvSpPr>
          <p:cNvPr id="3" name="內容版面配置區 2"/>
          <p:cNvSpPr>
            <a:spLocks noGrp="1"/>
          </p:cNvSpPr>
          <p:nvPr>
            <p:ph idx="1"/>
          </p:nvPr>
        </p:nvSpPr>
        <p:spPr>
          <a:xfrm>
            <a:off x="6647688" y="2971799"/>
            <a:ext cx="4919472" cy="2926081"/>
          </a:xfrm>
        </p:spPr>
        <p:txBody>
          <a:bodyPr>
            <a:normAutofit/>
          </a:bodyPr>
          <a:lstStyle/>
          <a:p>
            <a:r>
              <a:rPr lang="zh-TW" altLang="en-US" sz="3600" b="1" dirty="0" smtClean="0">
                <a:solidFill>
                  <a:srgbClr val="0000FF"/>
                </a:solidFill>
                <a:latin typeface="標楷體" panose="03000509000000000000" pitchFamily="65" charset="-120"/>
                <a:ea typeface="標楷體" panose="03000509000000000000" pitchFamily="65" charset="-120"/>
              </a:rPr>
              <a:t>報</a:t>
            </a:r>
            <a:r>
              <a:rPr lang="zh-TW" altLang="en-US" sz="3600" b="1" dirty="0">
                <a:solidFill>
                  <a:srgbClr val="0000FF"/>
                </a:solidFill>
                <a:latin typeface="標楷體" panose="03000509000000000000" pitchFamily="65" charset="-120"/>
                <a:ea typeface="標楷體" panose="03000509000000000000" pitchFamily="65" charset="-120"/>
              </a:rPr>
              <a:t>告</a:t>
            </a:r>
            <a:r>
              <a:rPr lang="zh-TW" altLang="zh-TW" sz="3600" b="1" dirty="0" smtClean="0">
                <a:solidFill>
                  <a:srgbClr val="0000FF"/>
                </a:solidFill>
                <a:latin typeface="標楷體" panose="03000509000000000000" pitchFamily="65" charset="-120"/>
                <a:ea typeface="標楷體" panose="03000509000000000000" pitchFamily="65" charset="-120"/>
              </a:rPr>
              <a:t>學校</a:t>
            </a:r>
            <a:r>
              <a:rPr lang="en-US" altLang="zh-TW" sz="3600" b="1" dirty="0">
                <a:solidFill>
                  <a:srgbClr val="0000FF"/>
                </a:solidFill>
                <a:latin typeface="標楷體" panose="03000509000000000000" pitchFamily="65" charset="-120"/>
                <a:ea typeface="標楷體" panose="03000509000000000000" pitchFamily="65" charset="-120"/>
              </a:rPr>
              <a:t>:</a:t>
            </a:r>
            <a:r>
              <a:rPr lang="en-US" altLang="zh-TW" sz="3600" dirty="0">
                <a:solidFill>
                  <a:srgbClr val="0000FF"/>
                </a:solidFill>
                <a:latin typeface="標楷體" panose="03000509000000000000" pitchFamily="65" charset="-120"/>
                <a:ea typeface="標楷體" panose="03000509000000000000" pitchFamily="65" charset="-120"/>
              </a:rPr>
              <a:t> </a:t>
            </a:r>
            <a:r>
              <a:rPr lang="zh-TW" altLang="zh-TW" sz="3600" u="sng" dirty="0">
                <a:solidFill>
                  <a:srgbClr val="0000FF"/>
                </a:solidFill>
                <a:latin typeface="標楷體" panose="03000509000000000000" pitchFamily="65" charset="-120"/>
                <a:ea typeface="標楷體" panose="03000509000000000000" pitchFamily="65" charset="-120"/>
              </a:rPr>
              <a:t>梅山</a:t>
            </a:r>
            <a:r>
              <a:rPr lang="zh-TW" altLang="zh-TW" sz="3600" u="sng" dirty="0" smtClean="0">
                <a:solidFill>
                  <a:srgbClr val="0000FF"/>
                </a:solidFill>
                <a:latin typeface="標楷體" panose="03000509000000000000" pitchFamily="65" charset="-120"/>
                <a:ea typeface="標楷體" panose="03000509000000000000" pitchFamily="65" charset="-120"/>
              </a:rPr>
              <a:t>國小</a:t>
            </a:r>
            <a:endParaRPr lang="en-US" altLang="zh-TW" sz="3600" u="sng" dirty="0" smtClean="0">
              <a:solidFill>
                <a:srgbClr val="0000FF"/>
              </a:solidFill>
              <a:latin typeface="標楷體" panose="03000509000000000000" pitchFamily="65" charset="-120"/>
              <a:ea typeface="標楷體" panose="03000509000000000000" pitchFamily="65" charset="-120"/>
            </a:endParaRPr>
          </a:p>
          <a:p>
            <a:endParaRPr lang="en-US" altLang="zh-TW" sz="1800" dirty="0"/>
          </a:p>
          <a:p>
            <a:r>
              <a:rPr lang="zh-TW" altLang="en-US" sz="3200" dirty="0" smtClean="0">
                <a:latin typeface="標楷體" panose="03000509000000000000" pitchFamily="65" charset="-120"/>
                <a:ea typeface="標楷體" panose="03000509000000000000" pitchFamily="65" charset="-120"/>
              </a:rPr>
              <a:t>報告學生</a:t>
            </a:r>
            <a:r>
              <a:rPr lang="en-US" altLang="zh-TW" sz="3200" dirty="0" smtClean="0">
                <a:latin typeface="標楷體" panose="03000509000000000000" pitchFamily="65" charset="-120"/>
                <a:ea typeface="標楷體" panose="03000509000000000000" pitchFamily="65" charset="-120"/>
              </a:rPr>
              <a:t>:</a:t>
            </a:r>
          </a:p>
          <a:p>
            <a:r>
              <a:rPr lang="zh-TW" altLang="en-US" sz="3200" u="sng" dirty="0" smtClean="0">
                <a:latin typeface="標楷體" panose="03000509000000000000" pitchFamily="65" charset="-120"/>
                <a:ea typeface="標楷體" panose="03000509000000000000" pitchFamily="65" charset="-120"/>
              </a:rPr>
              <a:t>陳品亘</a:t>
            </a:r>
            <a:r>
              <a:rPr lang="zh-TW" altLang="en-US" sz="3200" dirty="0" smtClean="0">
                <a:latin typeface="標楷體" panose="03000509000000000000" pitchFamily="65" charset="-120"/>
                <a:ea typeface="標楷體" panose="03000509000000000000" pitchFamily="65" charset="-120"/>
              </a:rPr>
              <a:t>      </a:t>
            </a:r>
            <a:r>
              <a:rPr lang="zh-TW" altLang="en-US" sz="3200" u="sng" dirty="0" smtClean="0">
                <a:latin typeface="標楷體" panose="03000509000000000000" pitchFamily="65" charset="-120"/>
                <a:ea typeface="標楷體" panose="03000509000000000000" pitchFamily="65" charset="-120"/>
              </a:rPr>
              <a:t>陳代恆</a:t>
            </a:r>
            <a:endParaRPr lang="en-US" altLang="zh-TW" sz="3200" u="sng" dirty="0" smtClean="0">
              <a:latin typeface="標楷體" panose="03000509000000000000" pitchFamily="65" charset="-120"/>
              <a:ea typeface="標楷體" panose="03000509000000000000" pitchFamily="65" charset="-120"/>
            </a:endParaRPr>
          </a:p>
          <a:p>
            <a:r>
              <a:rPr lang="zh-TW" altLang="en-US" sz="3200" u="sng" dirty="0" smtClean="0">
                <a:latin typeface="標楷體" panose="03000509000000000000" pitchFamily="65" charset="-120"/>
                <a:ea typeface="標楷體" panose="03000509000000000000" pitchFamily="65" charset="-120"/>
              </a:rPr>
              <a:t>邱志展 </a:t>
            </a:r>
            <a:r>
              <a:rPr lang="zh-TW" altLang="en-US" sz="3200" dirty="0" smtClean="0">
                <a:latin typeface="標楷體" panose="03000509000000000000" pitchFamily="65" charset="-120"/>
                <a:ea typeface="標楷體" panose="03000509000000000000" pitchFamily="65" charset="-120"/>
              </a:rPr>
              <a:t>     </a:t>
            </a:r>
            <a:r>
              <a:rPr lang="zh-TW" altLang="en-US" sz="3200" u="sng" dirty="0" smtClean="0">
                <a:latin typeface="標楷體" panose="03000509000000000000" pitchFamily="65" charset="-120"/>
                <a:ea typeface="標楷體" panose="03000509000000000000" pitchFamily="65" charset="-120"/>
              </a:rPr>
              <a:t>鄭聖諺</a:t>
            </a:r>
            <a:endParaRPr lang="en-US" altLang="zh-TW" sz="3200" u="sng" dirty="0" smtClean="0">
              <a:latin typeface="標楷體" panose="03000509000000000000" pitchFamily="65" charset="-120"/>
              <a:ea typeface="標楷體" panose="03000509000000000000" pitchFamily="65" charset="-120"/>
            </a:endParaRPr>
          </a:p>
          <a:p>
            <a:endParaRPr lang="zh-TW" altLang="zh-TW" dirty="0"/>
          </a:p>
          <a:p>
            <a:endParaRPr lang="zh-TW" altLang="en-US" dirty="0"/>
          </a:p>
        </p:txBody>
      </p:sp>
      <p:pic>
        <p:nvPicPr>
          <p:cNvPr id="1026" name="Picture 2" descr="LINE_ALBUM_202291食農教育（咖啡園）_220919_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526" y="2418586"/>
            <a:ext cx="5577842" cy="418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享受收成的喜悅及甜美</a:t>
            </a:r>
            <a:r>
              <a:rPr lang="en-US" altLang="zh-TW"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pic>
        <p:nvPicPr>
          <p:cNvPr id="9219" name="Picture 3" descr="20221003_12520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072" y="2254186"/>
            <a:ext cx="3758184" cy="282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flipH="1">
            <a:off x="292608" y="5614416"/>
            <a:ext cx="5093208" cy="830997"/>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木瓜成熟了，大家一起來收成</a:t>
            </a:r>
            <a:r>
              <a:rPr lang="en-US" altLang="zh-TW" sz="2400" dirty="0" smtClean="0">
                <a:latin typeface="標楷體" panose="03000509000000000000" pitchFamily="65" charset="-120"/>
                <a:ea typeface="標楷體" panose="03000509000000000000" pitchFamily="65" charset="-120"/>
              </a:rPr>
              <a:t>!</a:t>
            </a:r>
          </a:p>
          <a:p>
            <a:r>
              <a:rPr lang="zh-TW" altLang="en-US" sz="2400" dirty="0" smtClean="0">
                <a:latin typeface="標楷體" panose="03000509000000000000" pitchFamily="65" charset="-120"/>
                <a:ea typeface="標楷體" panose="03000509000000000000" pitchFamily="65" charset="-120"/>
              </a:rPr>
              <a:t>有機摘種出來的木瓜真是香甜</a:t>
            </a:r>
            <a:r>
              <a:rPr lang="en-US" altLang="zh-TW" sz="2400" dirty="0" smtClean="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pic>
        <p:nvPicPr>
          <p:cNvPr id="9221" name="Picture 5" descr="20201124_1405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0532" y="2254186"/>
            <a:ext cx="3369924" cy="253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20201124_1428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5031" y="2254186"/>
            <a:ext cx="3373572" cy="253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5221224" y="5075714"/>
            <a:ext cx="6327648" cy="461665"/>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食農社製作有機冬瓜露，分送給各班品嘗。</a:t>
            </a:r>
            <a:endParaRPr lang="zh-TW" altLang="en-US" sz="2400" dirty="0">
              <a:latin typeface="標楷體" panose="03000509000000000000" pitchFamily="65" charset="-120"/>
              <a:ea typeface="標楷體" panose="03000509000000000000" pitchFamily="65" charset="-120"/>
            </a:endParaRPr>
          </a:p>
        </p:txBody>
      </p:sp>
      <p:sp>
        <p:nvSpPr>
          <p:cNvPr id="6" name="矩形 5"/>
          <p:cNvSpPr/>
          <p:nvPr/>
        </p:nvSpPr>
        <p:spPr>
          <a:xfrm>
            <a:off x="5542002" y="3244334"/>
            <a:ext cx="1107996" cy="369332"/>
          </a:xfrm>
          <a:prstGeom prst="rect">
            <a:avLst/>
          </a:prstGeom>
        </p:spPr>
        <p:txBody>
          <a:bodyPr wrap="none">
            <a:spAutoFit/>
          </a:bodyPr>
          <a:lstStyle/>
          <a:p>
            <a:r>
              <a:rPr lang="zh-TW" altLang="zh-TW" dirty="0"/>
              <a:t>產銷履歷</a:t>
            </a:r>
            <a:endParaRPr lang="zh-TW"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83920" y="365125"/>
            <a:ext cx="10515600" cy="1325563"/>
          </a:xfrm>
        </p:spPr>
        <p:txBody>
          <a:bodyPr/>
          <a:lstStyle/>
          <a:p>
            <a:r>
              <a:rPr lang="zh-TW" altLang="en-US" dirty="0" smtClean="0">
                <a:latin typeface="標楷體" panose="03000509000000000000" pitchFamily="65" charset="-120"/>
                <a:ea typeface="標楷體" panose="03000509000000000000" pitchFamily="65" charset="-120"/>
              </a:rPr>
              <a:t>享受收成的成果</a:t>
            </a:r>
            <a:r>
              <a:rPr lang="en-US" altLang="zh-TW"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pic>
        <p:nvPicPr>
          <p:cNvPr id="10242" name="圖片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475" y="2053019"/>
            <a:ext cx="27717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1090327調製百香果汁_200708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258" y="2121408"/>
            <a:ext cx="3321467" cy="213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621792" y="4702915"/>
            <a:ext cx="2944368" cy="830997"/>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蔬菜收成，廚房媽媽幫忙午餐加菜。</a:t>
            </a:r>
            <a:endParaRPr lang="zh-TW" altLang="en-US" sz="2400" dirty="0">
              <a:latin typeface="標楷體" panose="03000509000000000000" pitchFamily="65" charset="-120"/>
              <a:ea typeface="標楷體" panose="03000509000000000000" pitchFamily="65" charset="-120"/>
            </a:endParaRPr>
          </a:p>
        </p:txBody>
      </p:sp>
      <p:sp>
        <p:nvSpPr>
          <p:cNvPr id="5" name="文字方塊 4"/>
          <p:cNvSpPr txBox="1"/>
          <p:nvPr/>
        </p:nvSpPr>
        <p:spPr>
          <a:xfrm>
            <a:off x="4315968" y="4718304"/>
            <a:ext cx="2968478" cy="461665"/>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食農課調製百香果汁</a:t>
            </a:r>
            <a:endParaRPr lang="zh-TW" altLang="en-US" sz="2400" dirty="0">
              <a:latin typeface="標楷體" panose="03000509000000000000" pitchFamily="65" charset="-120"/>
              <a:ea typeface="標楷體" panose="03000509000000000000" pitchFamily="65" charset="-120"/>
            </a:endParaRPr>
          </a:p>
        </p:txBody>
      </p:sp>
      <p:pic>
        <p:nvPicPr>
          <p:cNvPr id="10244" name="Picture 4" descr="109319果凍製作（食育）_2007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2450" y="2121408"/>
            <a:ext cx="3181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5"/>
          <p:cNvSpPr txBox="1"/>
          <p:nvPr/>
        </p:nvSpPr>
        <p:spPr>
          <a:xfrm flipH="1">
            <a:off x="7552944" y="4761927"/>
            <a:ext cx="3986784" cy="461665"/>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也會製作美味的百香果料理</a:t>
            </a:r>
            <a:endParaRPr lang="zh-TW" altLang="en-US" sz="24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200" dirty="0" smtClean="0">
                <a:latin typeface="標楷體" panose="03000509000000000000" pitchFamily="65" charset="-120"/>
                <a:ea typeface="標楷體" panose="03000509000000000000" pitchFamily="65" charset="-120"/>
              </a:rPr>
              <a:t>老師帶我們到</a:t>
            </a:r>
            <a:r>
              <a:rPr lang="zh-TW" altLang="zh-TW" sz="3200" dirty="0" smtClean="0">
                <a:latin typeface="標楷體" panose="03000509000000000000" pitchFamily="65" charset="-120"/>
                <a:ea typeface="標楷體" panose="03000509000000000000" pitchFamily="65" charset="-120"/>
              </a:rPr>
              <a:t>超市</a:t>
            </a:r>
            <a:r>
              <a:rPr lang="zh-TW" altLang="en-US" sz="3200" dirty="0" smtClean="0">
                <a:latin typeface="標楷體" panose="03000509000000000000" pitchFamily="65" charset="-120"/>
                <a:ea typeface="標楷體" panose="03000509000000000000" pitchFamily="65" charset="-120"/>
              </a:rPr>
              <a:t>參</a:t>
            </a:r>
            <a:r>
              <a:rPr lang="zh-TW" altLang="zh-TW" sz="3200" dirty="0" smtClean="0">
                <a:latin typeface="標楷體" panose="03000509000000000000" pitchFamily="65" charset="-120"/>
                <a:ea typeface="標楷體" panose="03000509000000000000" pitchFamily="65" charset="-120"/>
              </a:rPr>
              <a:t>觀</a:t>
            </a:r>
            <a:r>
              <a:rPr lang="zh-TW" altLang="zh-TW" sz="3200" dirty="0">
                <a:latin typeface="標楷體" panose="03000509000000000000" pitchFamily="65" charset="-120"/>
                <a:ea typeface="標楷體" panose="03000509000000000000" pitchFamily="65" charset="-120"/>
              </a:rPr>
              <a:t>生產履歷包裝及認證標</a:t>
            </a:r>
            <a:r>
              <a:rPr lang="zh-TW" altLang="zh-TW" sz="3200" dirty="0" smtClean="0">
                <a:latin typeface="標楷體" panose="03000509000000000000" pitchFamily="65" charset="-120"/>
                <a:ea typeface="標楷體" panose="03000509000000000000" pitchFamily="65" charset="-120"/>
              </a:rPr>
              <a:t>章</a:t>
            </a:r>
            <a:r>
              <a:rPr lang="zh-TW" altLang="en-US" sz="3200" dirty="0" smtClean="0">
                <a:latin typeface="標楷體" panose="03000509000000000000" pitchFamily="65" charset="-120"/>
                <a:ea typeface="標楷體" panose="03000509000000000000" pitchFamily="65" charset="-120"/>
              </a:rPr>
              <a:t>，</a:t>
            </a:r>
            <a:r>
              <a:rPr lang="en-US" altLang="zh-TW" sz="3200" dirty="0" smtClean="0">
                <a:latin typeface="標楷體" panose="03000509000000000000" pitchFamily="65" charset="-120"/>
                <a:ea typeface="標楷體" panose="03000509000000000000" pitchFamily="65" charset="-120"/>
              </a:rPr>
              <a:t/>
            </a:r>
            <a:br>
              <a:rPr lang="en-US" altLang="zh-TW" sz="3200" dirty="0" smtClean="0">
                <a:latin typeface="標楷體" panose="03000509000000000000" pitchFamily="65" charset="-120"/>
                <a:ea typeface="標楷體" panose="03000509000000000000" pitchFamily="65" charset="-120"/>
              </a:rPr>
            </a:br>
            <a:r>
              <a:rPr lang="zh-TW" altLang="en-US" sz="3200" dirty="0" smtClean="0">
                <a:latin typeface="標楷體" panose="03000509000000000000" pitchFamily="65" charset="-120"/>
                <a:ea typeface="標楷體" panose="03000509000000000000" pitchFamily="65" charset="-120"/>
              </a:rPr>
              <a:t>讓大家了解政府為我們的安全蔬果把關。</a:t>
            </a:r>
            <a:endParaRPr lang="zh-TW" altLang="en-US" sz="3200" dirty="0">
              <a:latin typeface="標楷體" panose="03000509000000000000" pitchFamily="65" charset="-120"/>
              <a:ea typeface="標楷體" panose="03000509000000000000" pitchFamily="65" charset="-120"/>
            </a:endParaRPr>
          </a:p>
        </p:txBody>
      </p:sp>
      <p:pic>
        <p:nvPicPr>
          <p:cNvPr id="6" name="Picture 2" descr="20221028_1419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077625"/>
            <a:ext cx="4379975" cy="328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20221028_1418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8192" y="2084483"/>
            <a:ext cx="4370832" cy="327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latin typeface="標楷體" panose="03000509000000000000" pitchFamily="65" charset="-120"/>
                <a:ea typeface="標楷體" panose="03000509000000000000" pitchFamily="65" charset="-120"/>
              </a:rPr>
              <a:t>老師帶</a:t>
            </a:r>
            <a:r>
              <a:rPr lang="zh-TW" altLang="en-US" dirty="0" smtClean="0">
                <a:latin typeface="標楷體" panose="03000509000000000000" pitchFamily="65" charset="-120"/>
                <a:ea typeface="標楷體" panose="03000509000000000000" pitchFamily="65" charset="-120"/>
              </a:rPr>
              <a:t>我們參觀江伯伯的有機農園   </a:t>
            </a: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r>
              <a:rPr lang="zh-TW" altLang="en-US" dirty="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品嘗甜美的有機玉女小番茄，真是美味極了</a:t>
            </a:r>
            <a:r>
              <a:rPr lang="en-US" altLang="zh-TW" sz="2400" dirty="0" smtClean="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1273" y="2107229"/>
            <a:ext cx="5646201" cy="4234651"/>
          </a:xfr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2479" y="1690688"/>
            <a:ext cx="3378489" cy="2533867"/>
          </a:xfrm>
          <a:prstGeom prst="rect">
            <a:avLst/>
          </a:prstGeom>
        </p:spPr>
      </p:pic>
      <p:pic>
        <p:nvPicPr>
          <p:cNvPr id="1026" name="Picture 2" descr="20221028_1306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5120" y="4224555"/>
            <a:ext cx="3355848" cy="251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1171067"/>
          </a:xfrm>
        </p:spPr>
        <p:txBody>
          <a:bodyPr/>
          <a:lstStyle/>
          <a:p>
            <a:r>
              <a:rPr lang="zh-TW" altLang="en-US" dirty="0" smtClean="0">
                <a:latin typeface="標楷體" panose="03000509000000000000" pitchFamily="65" charset="-120"/>
                <a:ea typeface="標楷體" panose="03000509000000000000" pitchFamily="65" charset="-120"/>
              </a:rPr>
              <a:t>參觀農民的垂掛式百香果園</a:t>
            </a:r>
            <a:endParaRPr lang="zh-TW" altLang="en-US" dirty="0"/>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2259965"/>
            <a:ext cx="4893480" cy="3670110"/>
          </a:xfr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6631" y="2259965"/>
            <a:ext cx="4996857" cy="3747643"/>
          </a:xfrm>
          <a:prstGeom prst="rect">
            <a:avLst/>
          </a:prstGeom>
        </p:spPr>
      </p:pic>
      <p:sp>
        <p:nvSpPr>
          <p:cNvPr id="3" name="文字方塊 2"/>
          <p:cNvSpPr txBox="1"/>
          <p:nvPr/>
        </p:nvSpPr>
        <p:spPr>
          <a:xfrm flipH="1">
            <a:off x="6967723" y="1700784"/>
            <a:ext cx="2505459" cy="400110"/>
          </a:xfrm>
          <a:prstGeom prst="rect">
            <a:avLst/>
          </a:prstGeom>
          <a:noFill/>
        </p:spPr>
        <p:txBody>
          <a:bodyPr wrap="square" rtlCol="0">
            <a:spAutoFit/>
          </a:bodyPr>
          <a:lstStyle/>
          <a:p>
            <a:r>
              <a:rPr lang="zh-TW" altLang="en-US" sz="2000" dirty="0">
                <a:latin typeface="標楷體" panose="03000509000000000000" pitchFamily="65" charset="-120"/>
                <a:ea typeface="標楷體" panose="03000509000000000000" pitchFamily="65" charset="-120"/>
              </a:rPr>
              <a:t>聞一聞花香</a:t>
            </a:r>
            <a:endParaRPr lang="zh-TW" altLang="en-US" sz="2000" dirty="0"/>
          </a:p>
        </p:txBody>
      </p:sp>
      <p:sp>
        <p:nvSpPr>
          <p:cNvPr id="6" name="文字方塊 5"/>
          <p:cNvSpPr txBox="1"/>
          <p:nvPr/>
        </p:nvSpPr>
        <p:spPr>
          <a:xfrm>
            <a:off x="1122384" y="1536192"/>
            <a:ext cx="4325112" cy="461665"/>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看見農民的創意及用心</a:t>
            </a:r>
            <a:r>
              <a:rPr lang="en-US" altLang="zh-TW" sz="2400" dirty="0" smtClean="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200" dirty="0" smtClean="0">
                <a:latin typeface="標楷體" panose="03000509000000000000" pitchFamily="65" charset="-120"/>
                <a:ea typeface="標楷體" panose="03000509000000000000" pitchFamily="65" charset="-120"/>
              </a:rPr>
              <a:t>我們天天澆水觀察植物生長情形，體會到農民種植的辛苦。感謝農民種植蔬果給大家品嘗，我們會更加珍惜食物。</a:t>
            </a:r>
            <a:endParaRPr lang="zh-TW" altLang="en-US" sz="3200" dirty="0">
              <a:latin typeface="標楷體" panose="03000509000000000000" pitchFamily="65" charset="-120"/>
              <a:ea typeface="標楷體" panose="03000509000000000000" pitchFamily="65" charset="-120"/>
            </a:endParaRPr>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7784" y="1846802"/>
            <a:ext cx="5149512" cy="3862134"/>
          </a:xfr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7648" y="1846802"/>
            <a:ext cx="4706112" cy="3529584"/>
          </a:xfrm>
          <a:prstGeom prst="rect">
            <a:avLst/>
          </a:prstGeom>
        </p:spPr>
      </p:pic>
      <p:sp>
        <p:nvSpPr>
          <p:cNvPr id="8" name="文字方塊 7"/>
          <p:cNvSpPr txBox="1"/>
          <p:nvPr/>
        </p:nvSpPr>
        <p:spPr>
          <a:xfrm>
            <a:off x="6483096" y="5376386"/>
            <a:ext cx="4041648" cy="400110"/>
          </a:xfrm>
          <a:prstGeom prst="rect">
            <a:avLst/>
          </a:prstGeom>
          <a:noFill/>
        </p:spPr>
        <p:txBody>
          <a:bodyPr wrap="square" rtlCol="0">
            <a:spAutoFit/>
          </a:bodyPr>
          <a:lstStyle/>
          <a:p>
            <a:r>
              <a:rPr lang="zh-TW" altLang="en-US" sz="2000" dirty="0" smtClean="0">
                <a:latin typeface="標楷體" panose="03000509000000000000" pitchFamily="65" charset="-120"/>
                <a:ea typeface="標楷體" panose="03000509000000000000" pitchFamily="65" charset="-120"/>
              </a:rPr>
              <a:t>幫茄子釘上支撐架</a:t>
            </a:r>
            <a:endParaRPr lang="zh-TW" altLang="en-US" sz="20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5760" y="365125"/>
            <a:ext cx="6601968" cy="1911731"/>
          </a:xfrm>
        </p:spPr>
        <p:txBody>
          <a:bodyPr>
            <a:normAutofit/>
          </a:bodyPr>
          <a:lstStyle/>
          <a:p>
            <a:r>
              <a:rPr lang="zh-TW" altLang="en-US" sz="3200" dirty="0" smtClean="0">
                <a:latin typeface="標楷體" panose="03000509000000000000" pitchFamily="65" charset="-120"/>
                <a:ea typeface="標楷體" panose="03000509000000000000" pitchFamily="65" charset="-120"/>
              </a:rPr>
              <a:t>感謝學校安排豐富多元的食農課程。</a:t>
            </a:r>
            <a:r>
              <a:rPr lang="en-US" altLang="zh-TW" sz="3200" dirty="0" smtClean="0">
                <a:latin typeface="標楷體" panose="03000509000000000000" pitchFamily="65" charset="-120"/>
                <a:ea typeface="標楷體" panose="03000509000000000000" pitchFamily="65" charset="-120"/>
              </a:rPr>
              <a:t/>
            </a:r>
            <a:br>
              <a:rPr lang="en-US" altLang="zh-TW" sz="3200" dirty="0" smtClean="0">
                <a:latin typeface="標楷體" panose="03000509000000000000" pitchFamily="65" charset="-120"/>
                <a:ea typeface="標楷體" panose="03000509000000000000" pitchFamily="65" charset="-120"/>
              </a:rPr>
            </a:br>
            <a:r>
              <a:rPr lang="zh-TW" altLang="en-US" sz="3200" dirty="0" smtClean="0">
                <a:latin typeface="標楷體" panose="03000509000000000000" pitchFamily="65" charset="-120"/>
                <a:ea typeface="標楷體" panose="03000509000000000000" pitchFamily="65" charset="-120"/>
              </a:rPr>
              <a:t>感謝農老師及學校師長們的指導，</a:t>
            </a:r>
            <a:r>
              <a:rPr lang="en-US" altLang="zh-TW" sz="3200" dirty="0" smtClean="0">
                <a:latin typeface="標楷體" panose="03000509000000000000" pitchFamily="65" charset="-120"/>
                <a:ea typeface="標楷體" panose="03000509000000000000" pitchFamily="65" charset="-120"/>
              </a:rPr>
              <a:t/>
            </a:r>
            <a:br>
              <a:rPr lang="en-US" altLang="zh-TW" sz="3200" dirty="0" smtClean="0">
                <a:latin typeface="標楷體" panose="03000509000000000000" pitchFamily="65" charset="-120"/>
                <a:ea typeface="標楷體" panose="03000509000000000000" pitchFamily="65" charset="-120"/>
              </a:rPr>
            </a:br>
            <a:r>
              <a:rPr lang="zh-TW" altLang="en-US" sz="3200" dirty="0" smtClean="0">
                <a:latin typeface="標楷體" panose="03000509000000000000" pitchFamily="65" charset="-120"/>
                <a:ea typeface="標楷體" panose="03000509000000000000" pitchFamily="65" charset="-120"/>
              </a:rPr>
              <a:t>讓我們學到很多跟食農相關的知識</a:t>
            </a:r>
            <a:r>
              <a:rPr lang="zh-TW" altLang="en-US" sz="2800" dirty="0" smtClean="0"/>
              <a:t>。</a:t>
            </a:r>
            <a:endParaRPr lang="zh-TW" altLang="en-US" sz="2800" dirty="0"/>
          </a:p>
        </p:txBody>
      </p:sp>
      <p:pic>
        <p:nvPicPr>
          <p:cNvPr id="3075" name="Picture 3" descr="P120866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0074" y="2374999"/>
            <a:ext cx="5499926" cy="36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LINE_ALBUM_2022919共讀站咖啡教學_220919_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530" y="2374999"/>
            <a:ext cx="4931409" cy="369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932688"/>
            <a:ext cx="10515600" cy="1124712"/>
          </a:xfrm>
        </p:spPr>
        <p:txBody>
          <a:bodyPr>
            <a:noAutofit/>
          </a:bodyPr>
          <a:lstStyle/>
          <a:p>
            <a:r>
              <a:rPr lang="zh-TW" altLang="en-US" sz="3600" dirty="0" smtClean="0">
                <a:solidFill>
                  <a:srgbClr val="0000FF"/>
                </a:solidFill>
                <a:latin typeface="標楷體" panose="03000509000000000000" pitchFamily="65" charset="-120"/>
                <a:ea typeface="標楷體" panose="03000509000000000000" pitchFamily="65" charset="-120"/>
              </a:rPr>
              <a:t>以下是</a:t>
            </a:r>
            <a:r>
              <a:rPr lang="zh-TW" altLang="zh-TW" sz="3600" dirty="0" smtClean="0">
                <a:solidFill>
                  <a:srgbClr val="0000FF"/>
                </a:solidFill>
                <a:latin typeface="標楷體" panose="03000509000000000000" pitchFamily="65" charset="-120"/>
                <a:ea typeface="標楷體" panose="03000509000000000000" pitchFamily="65" charset="-120"/>
              </a:rPr>
              <a:t>梅山國小</a:t>
            </a:r>
            <a:r>
              <a:rPr lang="zh-TW" altLang="en-US" sz="3600" dirty="0" smtClean="0">
                <a:solidFill>
                  <a:srgbClr val="0000FF"/>
                </a:solidFill>
                <a:latin typeface="標楷體" panose="03000509000000000000" pitchFamily="65" charset="-120"/>
                <a:ea typeface="標楷體" panose="03000509000000000000" pitchFamily="65" charset="-120"/>
              </a:rPr>
              <a:t>師生</a:t>
            </a:r>
            <a:r>
              <a:rPr lang="zh-TW" altLang="zh-TW" sz="3600" dirty="0" smtClean="0">
                <a:solidFill>
                  <a:srgbClr val="0000FF"/>
                </a:solidFill>
                <a:latin typeface="標楷體" panose="03000509000000000000" pitchFamily="65" charset="-120"/>
                <a:ea typeface="標楷體" panose="03000509000000000000" pitchFamily="65" charset="-120"/>
              </a:rPr>
              <a:t>學習</a:t>
            </a:r>
            <a:r>
              <a:rPr lang="zh-TW" altLang="zh-TW" sz="3600" dirty="0">
                <a:solidFill>
                  <a:srgbClr val="0000FF"/>
                </a:solidFill>
                <a:latin typeface="標楷體" panose="03000509000000000000" pitchFamily="65" charset="-120"/>
                <a:ea typeface="標楷體" panose="03000509000000000000" pitchFamily="65" charset="-120"/>
              </a:rPr>
              <a:t>回饋單統計彙</a:t>
            </a:r>
            <a:r>
              <a:rPr lang="zh-TW" altLang="zh-TW" sz="3600" dirty="0" smtClean="0">
                <a:solidFill>
                  <a:srgbClr val="0000FF"/>
                </a:solidFill>
                <a:latin typeface="標楷體" panose="03000509000000000000" pitchFamily="65" charset="-120"/>
                <a:ea typeface="標楷體" panose="03000509000000000000" pitchFamily="65" charset="-120"/>
              </a:rPr>
              <a:t>整</a:t>
            </a:r>
            <a:r>
              <a:rPr lang="zh-TW" altLang="en-US" sz="3600" dirty="0" smtClean="0">
                <a:solidFill>
                  <a:srgbClr val="0000FF"/>
                </a:solidFill>
                <a:latin typeface="標楷體" panose="03000509000000000000" pitchFamily="65" charset="-120"/>
                <a:ea typeface="標楷體" panose="03000509000000000000" pitchFamily="65" charset="-120"/>
              </a:rPr>
              <a:t>表</a:t>
            </a:r>
            <a:r>
              <a:rPr lang="en-US" altLang="zh-TW" sz="3600" dirty="0" smtClean="0">
                <a:solidFill>
                  <a:srgbClr val="0000FF"/>
                </a:solidFill>
                <a:latin typeface="標楷體" panose="03000509000000000000" pitchFamily="65" charset="-120"/>
                <a:ea typeface="標楷體" panose="03000509000000000000" pitchFamily="65" charset="-120"/>
              </a:rPr>
              <a:t/>
            </a:r>
            <a:br>
              <a:rPr lang="en-US" altLang="zh-TW" sz="3600" dirty="0" smtClean="0">
                <a:solidFill>
                  <a:srgbClr val="0000FF"/>
                </a:solidFill>
                <a:latin typeface="標楷體" panose="03000509000000000000" pitchFamily="65" charset="-120"/>
                <a:ea typeface="標楷體" panose="03000509000000000000" pitchFamily="65" charset="-120"/>
              </a:rPr>
            </a:br>
            <a:r>
              <a:rPr lang="en-US" altLang="zh-TW" sz="3600" dirty="0" smtClean="0">
                <a:solidFill>
                  <a:srgbClr val="0000FF"/>
                </a:solidFill>
              </a:rPr>
              <a:t/>
            </a:r>
            <a:br>
              <a:rPr lang="en-US" altLang="zh-TW" sz="3600" dirty="0" smtClean="0">
                <a:solidFill>
                  <a:srgbClr val="0000FF"/>
                </a:solidFill>
              </a:rPr>
            </a:br>
            <a:endParaRPr lang="zh-TW" altLang="en-US" sz="3600" dirty="0">
              <a:solidFill>
                <a:srgbClr val="0000FF"/>
              </a:solidFill>
            </a:endParaRPr>
          </a:p>
        </p:txBody>
      </p:sp>
      <p:sp>
        <p:nvSpPr>
          <p:cNvPr id="3" name="內容版面配置區 2"/>
          <p:cNvSpPr>
            <a:spLocks noGrp="1"/>
          </p:cNvSpPr>
          <p:nvPr>
            <p:ph idx="1"/>
          </p:nvPr>
        </p:nvSpPr>
        <p:spPr>
          <a:xfrm>
            <a:off x="838200" y="2167128"/>
            <a:ext cx="10515600" cy="4215383"/>
          </a:xfrm>
        </p:spPr>
        <p:txBody>
          <a:bodyPr>
            <a:normAutofit/>
          </a:bodyPr>
          <a:lstStyle/>
          <a:p>
            <a:pPr lvl="0"/>
            <a:r>
              <a:rPr lang="zh-TW" altLang="en-US" dirty="0" smtClean="0"/>
              <a:t>一</a:t>
            </a:r>
            <a:r>
              <a:rPr lang="zh-TW" altLang="zh-TW" dirty="0"/>
              <a:t>、</a:t>
            </a:r>
            <a:r>
              <a:rPr lang="zh-TW" altLang="zh-TW" dirty="0" smtClean="0"/>
              <a:t>填寫</a:t>
            </a:r>
            <a:r>
              <a:rPr lang="zh-TW" altLang="zh-TW" dirty="0"/>
              <a:t>人基本資料</a:t>
            </a:r>
          </a:p>
          <a:p>
            <a:r>
              <a:rPr lang="en-US" altLang="zh-TW" dirty="0"/>
              <a:t>(</a:t>
            </a:r>
            <a:r>
              <a:rPr lang="zh-TW" altLang="zh-TW" dirty="0"/>
              <a:t>一</a:t>
            </a:r>
            <a:r>
              <a:rPr lang="en-US" altLang="zh-TW" dirty="0"/>
              <a:t>)</a:t>
            </a:r>
            <a:r>
              <a:rPr lang="zh-TW" altLang="zh-TW" dirty="0"/>
              <a:t>學生</a:t>
            </a:r>
            <a:r>
              <a:rPr lang="en-US" altLang="zh-TW" dirty="0"/>
              <a:t>:</a:t>
            </a:r>
            <a:r>
              <a:rPr lang="zh-TW" altLang="zh-TW" dirty="0"/>
              <a:t>男</a:t>
            </a:r>
            <a:r>
              <a:rPr lang="en-US" altLang="zh-TW" dirty="0"/>
              <a:t>(129)</a:t>
            </a:r>
            <a:r>
              <a:rPr lang="zh-TW" altLang="zh-TW" dirty="0"/>
              <a:t>人</a:t>
            </a:r>
            <a:r>
              <a:rPr lang="en-US" altLang="zh-TW" dirty="0"/>
              <a:t>  </a:t>
            </a:r>
            <a:r>
              <a:rPr lang="zh-TW" altLang="zh-TW" dirty="0"/>
              <a:t>女</a:t>
            </a:r>
            <a:r>
              <a:rPr lang="en-US" altLang="zh-TW" dirty="0"/>
              <a:t>(127)</a:t>
            </a:r>
            <a:r>
              <a:rPr lang="zh-TW" altLang="zh-TW" dirty="0"/>
              <a:t>人，合計</a:t>
            </a:r>
            <a:r>
              <a:rPr lang="en-US" altLang="zh-TW" dirty="0"/>
              <a:t>(232)</a:t>
            </a:r>
            <a:r>
              <a:rPr lang="zh-TW" altLang="zh-TW" dirty="0"/>
              <a:t>人</a:t>
            </a:r>
          </a:p>
          <a:p>
            <a:r>
              <a:rPr lang="en-US" altLang="zh-TW" dirty="0"/>
              <a:t>(</a:t>
            </a:r>
            <a:r>
              <a:rPr lang="zh-TW" altLang="zh-TW" dirty="0"/>
              <a:t>二</a:t>
            </a:r>
            <a:r>
              <a:rPr lang="en-US" altLang="zh-TW" dirty="0"/>
              <a:t>)</a:t>
            </a:r>
            <a:r>
              <a:rPr lang="zh-TW" altLang="zh-TW" dirty="0"/>
              <a:t>老師</a:t>
            </a:r>
            <a:r>
              <a:rPr lang="en-US" altLang="zh-TW" dirty="0"/>
              <a:t>: </a:t>
            </a:r>
            <a:r>
              <a:rPr lang="zh-TW" altLang="zh-TW" dirty="0"/>
              <a:t>男</a:t>
            </a:r>
            <a:r>
              <a:rPr lang="en-US" altLang="zh-TW" dirty="0"/>
              <a:t>(9)</a:t>
            </a:r>
            <a:r>
              <a:rPr lang="zh-TW" altLang="zh-TW" dirty="0"/>
              <a:t>人</a:t>
            </a:r>
            <a:r>
              <a:rPr lang="en-US" altLang="zh-TW" dirty="0"/>
              <a:t>  </a:t>
            </a:r>
            <a:r>
              <a:rPr lang="zh-TW" altLang="zh-TW" dirty="0"/>
              <a:t>女</a:t>
            </a:r>
            <a:r>
              <a:rPr lang="en-US" altLang="zh-TW" dirty="0"/>
              <a:t>(15)</a:t>
            </a:r>
            <a:r>
              <a:rPr lang="zh-TW" altLang="zh-TW" dirty="0"/>
              <a:t>人，合計</a:t>
            </a:r>
            <a:r>
              <a:rPr lang="en-US" altLang="zh-TW" dirty="0"/>
              <a:t>(24)</a:t>
            </a:r>
            <a:r>
              <a:rPr lang="zh-TW" altLang="zh-TW" dirty="0"/>
              <a:t>人</a:t>
            </a:r>
          </a:p>
          <a:p>
            <a:r>
              <a:rPr lang="en-US" altLang="zh-TW" dirty="0"/>
              <a:t>     </a:t>
            </a:r>
            <a:r>
              <a:rPr lang="zh-TW" altLang="zh-TW" dirty="0"/>
              <a:t>總計</a:t>
            </a:r>
            <a:r>
              <a:rPr lang="en-US" altLang="zh-TW" dirty="0"/>
              <a:t>:256</a:t>
            </a:r>
            <a:r>
              <a:rPr lang="zh-TW" altLang="zh-TW" dirty="0" smtClean="0"/>
              <a:t>人</a:t>
            </a:r>
            <a:endParaRPr lang="en-US" altLang="zh-TW" dirty="0" smtClean="0"/>
          </a:p>
          <a:p>
            <a:endParaRPr lang="en-US" altLang="zh-TW" dirty="0" smtClean="0"/>
          </a:p>
          <a:p>
            <a:r>
              <a:rPr lang="zh-TW" altLang="zh-TW" dirty="0">
                <a:solidFill>
                  <a:srgbClr val="0000FF"/>
                </a:solidFill>
                <a:latin typeface="標楷體" panose="03000509000000000000" pitchFamily="65" charset="-120"/>
                <a:ea typeface="標楷體" panose="03000509000000000000" pitchFamily="65" charset="-120"/>
              </a:rPr>
              <a:t>二、請你勾選在感恩土地、感謝農民、謝謝食物與農共舞計畫活動後所獲得的知識</a:t>
            </a:r>
            <a:r>
              <a:rPr lang="en-US" altLang="zh-TW" dirty="0">
                <a:solidFill>
                  <a:srgbClr val="0000FF"/>
                </a:solidFill>
                <a:latin typeface="標楷體" panose="03000509000000000000" pitchFamily="65" charset="-120"/>
                <a:ea typeface="標楷體" panose="03000509000000000000" pitchFamily="65" charset="-120"/>
              </a:rPr>
              <a:t>:</a:t>
            </a:r>
            <a:endParaRPr lang="zh-TW" altLang="zh-TW" dirty="0">
              <a:solidFill>
                <a:srgbClr val="0000FF"/>
              </a:solidFill>
              <a:latin typeface="標楷體" panose="03000509000000000000" pitchFamily="65" charset="-120"/>
              <a:ea typeface="標楷體" panose="03000509000000000000" pitchFamily="65" charset="-120"/>
            </a:endParaRPr>
          </a:p>
          <a:p>
            <a:endParaRPr lang="zh-TW" altLang="zh-TW" sz="4000" dirty="0"/>
          </a:p>
          <a:p>
            <a:endParaRPr lang="zh-TW" altLang="en-US" sz="4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38912" y="685800"/>
            <a:ext cx="10914888" cy="5861304"/>
          </a:xfrm>
        </p:spPr>
        <p:txBody>
          <a:bodyPr>
            <a:normAutofit/>
          </a:bodyPr>
          <a:lstStyle/>
          <a:p>
            <a:r>
              <a:rPr lang="en-US" altLang="zh-TW" sz="3600" dirty="0">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一</a:t>
            </a:r>
            <a:r>
              <a:rPr lang="en-US" altLang="zh-TW" sz="3600" dirty="0">
                <a:solidFill>
                  <a:srgbClr val="0000FF"/>
                </a:solidFill>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知道學校的咖啡園及百菜園是師生的努力將雜草地變成食農及自然科學教材園。</a:t>
            </a:r>
          </a:p>
          <a:p>
            <a:r>
              <a:rPr lang="en-US" altLang="zh-TW" dirty="0"/>
              <a:t> </a:t>
            </a:r>
            <a:r>
              <a:rPr lang="zh-TW" altLang="zh-TW" dirty="0" smtClean="0"/>
              <a:t>非常</a:t>
            </a:r>
            <a:r>
              <a:rPr lang="zh-TW" altLang="zh-TW" dirty="0"/>
              <a:t>同意</a:t>
            </a:r>
            <a:r>
              <a:rPr lang="en-US" altLang="zh-TW" dirty="0"/>
              <a:t>(213)</a:t>
            </a:r>
            <a:r>
              <a:rPr lang="zh-TW" altLang="zh-TW" dirty="0"/>
              <a:t>人 同意</a:t>
            </a:r>
            <a:r>
              <a:rPr lang="en-US" altLang="zh-TW" dirty="0"/>
              <a:t>(37)</a:t>
            </a:r>
            <a:r>
              <a:rPr lang="zh-TW" altLang="zh-TW" dirty="0"/>
              <a:t>人尚可</a:t>
            </a:r>
            <a:r>
              <a:rPr lang="en-US" altLang="zh-TW" dirty="0"/>
              <a:t>(4)</a:t>
            </a:r>
            <a:r>
              <a:rPr lang="zh-TW" altLang="zh-TW" dirty="0"/>
              <a:t>人不同意</a:t>
            </a:r>
            <a:r>
              <a:rPr lang="en-US" altLang="zh-TW" dirty="0"/>
              <a:t>(2)</a:t>
            </a:r>
            <a:r>
              <a:rPr lang="zh-TW" altLang="zh-TW" dirty="0"/>
              <a:t>人</a:t>
            </a:r>
            <a:r>
              <a:rPr lang="en-US" altLang="zh-TW" dirty="0"/>
              <a:t>  </a:t>
            </a:r>
            <a:r>
              <a:rPr lang="zh-TW" altLang="zh-TW" dirty="0"/>
              <a:t>非常不同意</a:t>
            </a:r>
            <a:r>
              <a:rPr lang="en-US" altLang="zh-TW" dirty="0" smtClean="0"/>
              <a:t>(0)</a:t>
            </a:r>
            <a:r>
              <a:rPr lang="zh-TW" altLang="zh-TW" dirty="0"/>
              <a:t>人</a:t>
            </a:r>
          </a:p>
          <a:p>
            <a:r>
              <a:rPr lang="en-US" altLang="zh-TW" sz="3600" dirty="0">
                <a:solidFill>
                  <a:srgbClr val="0000FF"/>
                </a:solidFill>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二</a:t>
            </a:r>
            <a:r>
              <a:rPr lang="en-US" altLang="zh-TW" sz="3600" dirty="0">
                <a:solidFill>
                  <a:srgbClr val="0000FF"/>
                </a:solidFill>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經過食農課程的學習及體驗，我能體會農夫種植的辛勞。</a:t>
            </a:r>
          </a:p>
          <a:p>
            <a:r>
              <a:rPr lang="zh-TW" altLang="zh-TW" dirty="0" smtClean="0"/>
              <a:t>非常</a:t>
            </a:r>
            <a:r>
              <a:rPr lang="zh-TW" altLang="zh-TW" dirty="0"/>
              <a:t>同意</a:t>
            </a:r>
            <a:r>
              <a:rPr lang="en-US" altLang="zh-TW" dirty="0"/>
              <a:t>(216)</a:t>
            </a:r>
            <a:r>
              <a:rPr lang="zh-TW" altLang="zh-TW" dirty="0"/>
              <a:t>人 同意</a:t>
            </a:r>
            <a:r>
              <a:rPr lang="en-US" altLang="zh-TW" dirty="0"/>
              <a:t>(33)</a:t>
            </a:r>
            <a:r>
              <a:rPr lang="zh-TW" altLang="zh-TW" dirty="0"/>
              <a:t>人尚可</a:t>
            </a:r>
            <a:r>
              <a:rPr lang="en-US" altLang="zh-TW" dirty="0"/>
              <a:t>(5)</a:t>
            </a:r>
            <a:r>
              <a:rPr lang="zh-TW" altLang="zh-TW" dirty="0"/>
              <a:t>人 不同意</a:t>
            </a:r>
            <a:r>
              <a:rPr lang="en-US" altLang="zh-TW" dirty="0"/>
              <a:t>(2)</a:t>
            </a:r>
            <a:r>
              <a:rPr lang="zh-TW" altLang="zh-TW" dirty="0"/>
              <a:t>人 非常不同意</a:t>
            </a:r>
            <a:r>
              <a:rPr lang="en-US" altLang="zh-TW" dirty="0" smtClean="0"/>
              <a:t>(0)</a:t>
            </a:r>
            <a:r>
              <a:rPr lang="zh-TW" altLang="zh-TW" dirty="0"/>
              <a:t>人</a:t>
            </a:r>
          </a:p>
          <a:p>
            <a:r>
              <a:rPr lang="en-US" altLang="zh-TW" sz="3600" dirty="0">
                <a:solidFill>
                  <a:srgbClr val="0000FF"/>
                </a:solidFill>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三</a:t>
            </a:r>
            <a:r>
              <a:rPr lang="en-US" altLang="zh-TW" sz="3600" dirty="0">
                <a:solidFill>
                  <a:srgbClr val="0000FF"/>
                </a:solidFill>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農夫種植很辛苦，我能珍惜食物，不浪費。</a:t>
            </a:r>
          </a:p>
          <a:p>
            <a:r>
              <a:rPr lang="zh-TW" altLang="zh-TW" dirty="0" smtClean="0"/>
              <a:t>非常</a:t>
            </a:r>
            <a:r>
              <a:rPr lang="zh-TW" altLang="zh-TW" dirty="0"/>
              <a:t>同意</a:t>
            </a:r>
            <a:r>
              <a:rPr lang="en-US" altLang="zh-TW" dirty="0"/>
              <a:t>( 215)</a:t>
            </a:r>
            <a:r>
              <a:rPr lang="zh-TW" altLang="zh-TW" dirty="0"/>
              <a:t>人同意</a:t>
            </a:r>
            <a:r>
              <a:rPr lang="en-US" altLang="zh-TW" dirty="0"/>
              <a:t>(31)</a:t>
            </a:r>
            <a:r>
              <a:rPr lang="zh-TW" altLang="zh-TW" dirty="0"/>
              <a:t>人尚可</a:t>
            </a:r>
            <a:r>
              <a:rPr lang="en-US" altLang="zh-TW" dirty="0"/>
              <a:t>(8)</a:t>
            </a:r>
            <a:r>
              <a:rPr lang="zh-TW" altLang="zh-TW" dirty="0"/>
              <a:t>人不同意</a:t>
            </a:r>
            <a:r>
              <a:rPr lang="en-US" altLang="zh-TW" dirty="0"/>
              <a:t>(2)</a:t>
            </a:r>
            <a:r>
              <a:rPr lang="zh-TW" altLang="zh-TW" dirty="0"/>
              <a:t>人 非常不同意</a:t>
            </a:r>
            <a:r>
              <a:rPr lang="en-US" altLang="zh-TW" dirty="0" smtClean="0"/>
              <a:t>(0)</a:t>
            </a:r>
            <a:r>
              <a:rPr lang="zh-TW" altLang="zh-TW" dirty="0"/>
              <a:t>人</a:t>
            </a:r>
          </a:p>
          <a:p>
            <a:endParaRPr lang="zh-TW"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0040" y="539496"/>
            <a:ext cx="11548872" cy="6318504"/>
          </a:xfrm>
        </p:spPr>
        <p:txBody>
          <a:bodyPr>
            <a:normAutofit/>
          </a:bodyPr>
          <a:lstStyle/>
          <a:p>
            <a:r>
              <a:rPr lang="en-US" altLang="zh-TW" sz="3600" dirty="0">
                <a:solidFill>
                  <a:srgbClr val="0000FF"/>
                </a:solidFill>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四</a:t>
            </a:r>
            <a:r>
              <a:rPr lang="en-US" altLang="zh-TW" sz="3600" dirty="0">
                <a:solidFill>
                  <a:srgbClr val="0000FF"/>
                </a:solidFill>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生產履歷及認證標章是農糧署協助農民種植及為消費者食用的安全蔬果把關。</a:t>
            </a:r>
          </a:p>
          <a:p>
            <a:r>
              <a:rPr lang="zh-TW" altLang="zh-TW" dirty="0"/>
              <a:t>非常同意</a:t>
            </a:r>
            <a:r>
              <a:rPr lang="en-US" altLang="zh-TW" dirty="0"/>
              <a:t>( 227)</a:t>
            </a:r>
            <a:r>
              <a:rPr lang="zh-TW" altLang="zh-TW" dirty="0"/>
              <a:t>人同意</a:t>
            </a:r>
            <a:r>
              <a:rPr lang="en-US" altLang="zh-TW" dirty="0"/>
              <a:t>(26)</a:t>
            </a:r>
            <a:r>
              <a:rPr lang="zh-TW" altLang="zh-TW" dirty="0"/>
              <a:t>人 尚可</a:t>
            </a:r>
            <a:r>
              <a:rPr lang="en-US" altLang="zh-TW" dirty="0"/>
              <a:t>(3)</a:t>
            </a:r>
            <a:r>
              <a:rPr lang="zh-TW" altLang="zh-TW" dirty="0"/>
              <a:t>人不同意</a:t>
            </a:r>
            <a:r>
              <a:rPr lang="en-US" altLang="zh-TW" dirty="0"/>
              <a:t>(0)</a:t>
            </a:r>
            <a:r>
              <a:rPr lang="zh-TW" altLang="zh-TW" dirty="0"/>
              <a:t>人 非常不同意</a:t>
            </a:r>
            <a:r>
              <a:rPr lang="en-US" altLang="zh-TW" dirty="0" smtClean="0"/>
              <a:t>(0)</a:t>
            </a:r>
            <a:r>
              <a:rPr lang="zh-TW" altLang="zh-TW" dirty="0"/>
              <a:t>人</a:t>
            </a:r>
          </a:p>
          <a:p>
            <a:r>
              <a:rPr lang="en-US" altLang="zh-TW" sz="3600" dirty="0" smtClean="0">
                <a:solidFill>
                  <a:srgbClr val="0000FF"/>
                </a:solidFill>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五</a:t>
            </a:r>
            <a:r>
              <a:rPr lang="en-US" altLang="zh-TW" sz="3600" dirty="0">
                <a:solidFill>
                  <a:srgbClr val="0000FF"/>
                </a:solidFill>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我在購買食品時，會閱讀食品資訊，做個聰明消費，保障自己的飲食安全。</a:t>
            </a:r>
          </a:p>
          <a:p>
            <a:r>
              <a:rPr lang="zh-TW" altLang="zh-TW" dirty="0"/>
              <a:t>非常同意</a:t>
            </a:r>
            <a:r>
              <a:rPr lang="en-US" altLang="zh-TW" dirty="0"/>
              <a:t>( 228)</a:t>
            </a:r>
            <a:r>
              <a:rPr lang="zh-TW" altLang="zh-TW" dirty="0"/>
              <a:t>人</a:t>
            </a:r>
            <a:r>
              <a:rPr lang="en-US" altLang="zh-TW" dirty="0"/>
              <a:t>   </a:t>
            </a:r>
            <a:r>
              <a:rPr lang="zh-TW" altLang="zh-TW" dirty="0"/>
              <a:t>同意</a:t>
            </a:r>
            <a:r>
              <a:rPr lang="en-US" altLang="zh-TW" dirty="0"/>
              <a:t>(23)</a:t>
            </a:r>
            <a:r>
              <a:rPr lang="zh-TW" altLang="zh-TW" dirty="0"/>
              <a:t>人</a:t>
            </a:r>
            <a:r>
              <a:rPr lang="en-US" altLang="zh-TW" dirty="0"/>
              <a:t>  </a:t>
            </a:r>
            <a:r>
              <a:rPr lang="zh-TW" altLang="zh-TW" dirty="0"/>
              <a:t>尚可</a:t>
            </a:r>
            <a:r>
              <a:rPr lang="en-US" altLang="zh-TW" dirty="0"/>
              <a:t>(5)</a:t>
            </a:r>
            <a:r>
              <a:rPr lang="zh-TW" altLang="zh-TW" dirty="0"/>
              <a:t>人</a:t>
            </a:r>
            <a:r>
              <a:rPr lang="en-US" altLang="zh-TW" dirty="0"/>
              <a:t>  </a:t>
            </a:r>
            <a:r>
              <a:rPr lang="zh-TW" altLang="zh-TW" dirty="0"/>
              <a:t>不同意</a:t>
            </a:r>
            <a:r>
              <a:rPr lang="en-US" altLang="zh-TW" dirty="0"/>
              <a:t>(1)</a:t>
            </a:r>
            <a:r>
              <a:rPr lang="zh-TW" altLang="zh-TW" dirty="0"/>
              <a:t>人 非常不同意</a:t>
            </a:r>
            <a:r>
              <a:rPr lang="en-US" altLang="zh-TW" dirty="0" smtClean="0"/>
              <a:t>(0)</a:t>
            </a:r>
            <a:r>
              <a:rPr lang="zh-TW" altLang="zh-TW" dirty="0"/>
              <a:t>人</a:t>
            </a:r>
          </a:p>
          <a:p>
            <a:r>
              <a:rPr lang="en-US" altLang="zh-TW" sz="3600" dirty="0">
                <a:solidFill>
                  <a:srgbClr val="0000FF"/>
                </a:solidFill>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六</a:t>
            </a:r>
            <a:r>
              <a:rPr lang="en-US" altLang="zh-TW" sz="3600" dirty="0">
                <a:solidFill>
                  <a:srgbClr val="0000FF"/>
                </a:solidFill>
                <a:latin typeface="標楷體" panose="03000509000000000000" pitchFamily="65" charset="-120"/>
                <a:ea typeface="標楷體" panose="03000509000000000000" pitchFamily="65" charset="-120"/>
              </a:rPr>
              <a:t>) </a:t>
            </a:r>
            <a:r>
              <a:rPr lang="zh-TW" altLang="zh-TW" sz="3600" dirty="0">
                <a:solidFill>
                  <a:srgbClr val="0000FF"/>
                </a:solidFill>
                <a:latin typeface="標楷體" panose="03000509000000000000" pitchFamily="65" charset="-120"/>
                <a:ea typeface="標楷體" panose="03000509000000000000" pitchFamily="65" charset="-120"/>
              </a:rPr>
              <a:t>經過介紹咖啡種植環境以及咖啡如何</a:t>
            </a:r>
            <a:r>
              <a:rPr lang="zh-TW" altLang="zh-TW" sz="3600" dirty="0" smtClean="0">
                <a:solidFill>
                  <a:srgbClr val="0000FF"/>
                </a:solidFill>
                <a:latin typeface="標楷體" panose="03000509000000000000" pitchFamily="65" charset="-120"/>
                <a:ea typeface="標楷體" panose="03000509000000000000" pitchFamily="65" charset="-120"/>
              </a:rPr>
              <a:t>生產</a:t>
            </a:r>
            <a:r>
              <a:rPr lang="zh-TW" altLang="en-US" sz="3600" dirty="0" smtClean="0">
                <a:solidFill>
                  <a:srgbClr val="0000FF"/>
                </a:solidFill>
                <a:latin typeface="標楷體" panose="03000509000000000000" pitchFamily="65" charset="-120"/>
                <a:ea typeface="標楷體" panose="03000509000000000000" pitchFamily="65" charset="-120"/>
              </a:rPr>
              <a:t>、</a:t>
            </a:r>
            <a:r>
              <a:rPr lang="zh-TW" altLang="zh-TW" sz="3600" dirty="0" smtClean="0">
                <a:solidFill>
                  <a:srgbClr val="0000FF"/>
                </a:solidFill>
                <a:latin typeface="標楷體" panose="03000509000000000000" pitchFamily="65" charset="-120"/>
                <a:ea typeface="標楷體" panose="03000509000000000000" pitchFamily="65" charset="-120"/>
              </a:rPr>
              <a:t>加工</a:t>
            </a:r>
            <a:r>
              <a:rPr lang="zh-TW" altLang="en-US" sz="3600" dirty="0">
                <a:solidFill>
                  <a:srgbClr val="0000FF"/>
                </a:solidFill>
                <a:latin typeface="標楷體" panose="03000509000000000000" pitchFamily="65" charset="-120"/>
                <a:ea typeface="標楷體" panose="03000509000000000000" pitchFamily="65" charset="-120"/>
              </a:rPr>
              <a:t>、</a:t>
            </a:r>
            <a:r>
              <a:rPr lang="zh-TW" altLang="zh-TW" sz="3600" dirty="0" smtClean="0">
                <a:solidFill>
                  <a:srgbClr val="0000FF"/>
                </a:solidFill>
                <a:latin typeface="標楷體" panose="03000509000000000000" pitchFamily="65" charset="-120"/>
                <a:ea typeface="標楷體" panose="03000509000000000000" pitchFamily="65" charset="-120"/>
              </a:rPr>
              <a:t>製造</a:t>
            </a:r>
            <a:r>
              <a:rPr lang="zh-TW" altLang="zh-TW" sz="3600" dirty="0">
                <a:solidFill>
                  <a:srgbClr val="0000FF"/>
                </a:solidFill>
                <a:latin typeface="標楷體" panose="03000509000000000000" pitchFamily="65" charset="-120"/>
                <a:ea typeface="標楷體" panose="03000509000000000000" pitchFamily="65" charset="-120"/>
              </a:rPr>
              <a:t>等一系列的相關產品，能讓我們們更深了解在地產業的優勢。</a:t>
            </a:r>
          </a:p>
          <a:p>
            <a:r>
              <a:rPr lang="zh-TW" altLang="zh-TW" dirty="0"/>
              <a:t>非常同意</a:t>
            </a:r>
            <a:r>
              <a:rPr lang="en-US" altLang="zh-TW" dirty="0"/>
              <a:t>( 228)</a:t>
            </a:r>
            <a:r>
              <a:rPr lang="zh-TW" altLang="zh-TW" dirty="0"/>
              <a:t>人</a:t>
            </a:r>
            <a:r>
              <a:rPr lang="en-US" altLang="zh-TW" dirty="0"/>
              <a:t>   </a:t>
            </a:r>
            <a:r>
              <a:rPr lang="zh-TW" altLang="zh-TW" dirty="0"/>
              <a:t>同意</a:t>
            </a:r>
            <a:r>
              <a:rPr lang="en-US" altLang="zh-TW" dirty="0"/>
              <a:t>(23)</a:t>
            </a:r>
            <a:r>
              <a:rPr lang="zh-TW" altLang="zh-TW" dirty="0"/>
              <a:t>人</a:t>
            </a:r>
            <a:r>
              <a:rPr lang="en-US" altLang="zh-TW" dirty="0"/>
              <a:t>  </a:t>
            </a:r>
            <a:r>
              <a:rPr lang="zh-TW" altLang="zh-TW" dirty="0"/>
              <a:t>尚可</a:t>
            </a:r>
            <a:r>
              <a:rPr lang="en-US" altLang="zh-TW" dirty="0"/>
              <a:t>(4)</a:t>
            </a:r>
            <a:r>
              <a:rPr lang="zh-TW" altLang="zh-TW" dirty="0"/>
              <a:t>人</a:t>
            </a:r>
            <a:r>
              <a:rPr lang="en-US" altLang="zh-TW" dirty="0"/>
              <a:t>  </a:t>
            </a:r>
            <a:r>
              <a:rPr lang="zh-TW" altLang="zh-TW" dirty="0"/>
              <a:t>不同意</a:t>
            </a:r>
            <a:r>
              <a:rPr lang="en-US" altLang="zh-TW" dirty="0"/>
              <a:t>(1)</a:t>
            </a:r>
            <a:r>
              <a:rPr lang="zh-TW" altLang="zh-TW" dirty="0"/>
              <a:t>人 非常不同意</a:t>
            </a:r>
            <a:r>
              <a:rPr lang="en-US" altLang="zh-TW" dirty="0" smtClean="0"/>
              <a:t>(0)</a:t>
            </a:r>
            <a:r>
              <a:rPr lang="zh-TW" altLang="zh-TW" dirty="0"/>
              <a:t>人</a:t>
            </a:r>
          </a:p>
          <a:p>
            <a:endParaRPr lang="en-US" altLang="zh-TW" dirty="0" smtClean="0"/>
          </a:p>
          <a:p>
            <a:endParaRPr lang="zh-TW"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20625" y="1060704"/>
            <a:ext cx="5390578" cy="749808"/>
          </a:xfrm>
        </p:spPr>
        <p:txBody>
          <a:bodyPr>
            <a:noAutofit/>
          </a:bodyPr>
          <a:lstStyle/>
          <a:p>
            <a:r>
              <a:rPr lang="zh-TW" altLang="en-US" sz="2400" dirty="0" smtClean="0">
                <a:latin typeface="標楷體" panose="03000509000000000000" pitchFamily="65" charset="-120"/>
                <a:ea typeface="標楷體" panose="03000509000000000000" pitchFamily="65" charset="-120"/>
              </a:rPr>
              <a:t>主任</a:t>
            </a:r>
            <a:r>
              <a:rPr lang="zh-TW" altLang="zh-TW" sz="2400" dirty="0" smtClean="0">
                <a:latin typeface="標楷體" panose="03000509000000000000" pitchFamily="65" charset="-120"/>
                <a:ea typeface="標楷體" panose="03000509000000000000" pitchFamily="65" charset="-120"/>
              </a:rPr>
              <a:t>利用</a:t>
            </a:r>
            <a:r>
              <a:rPr lang="zh-TW" altLang="zh-TW" sz="2400" dirty="0">
                <a:latin typeface="標楷體" panose="03000509000000000000" pitchFamily="65" charset="-120"/>
                <a:ea typeface="標楷體" panose="03000509000000000000" pitchFamily="65" charset="-120"/>
              </a:rPr>
              <a:t>兒童</a:t>
            </a:r>
            <a:r>
              <a:rPr lang="zh-TW" altLang="zh-TW" sz="2400" dirty="0" smtClean="0">
                <a:latin typeface="標楷體" panose="03000509000000000000" pitchFamily="65" charset="-120"/>
                <a:ea typeface="標楷體" panose="03000509000000000000" pitchFamily="65" charset="-120"/>
              </a:rPr>
              <a:t>朝會</a:t>
            </a:r>
            <a:r>
              <a:rPr lang="zh-TW" altLang="en-US" sz="2400" dirty="0" smtClean="0">
                <a:latin typeface="標楷體" panose="03000509000000000000" pitchFamily="65" charset="-120"/>
                <a:ea typeface="標楷體" panose="03000509000000000000" pitchFamily="65" charset="-120"/>
              </a:rPr>
              <a:t>告訴全校師生</a:t>
            </a:r>
            <a:r>
              <a:rPr lang="en-US" altLang="zh-TW" sz="2400" dirty="0" smtClean="0">
                <a:latin typeface="標楷體" panose="03000509000000000000" pitchFamily="65" charset="-120"/>
                <a:ea typeface="標楷體" panose="03000509000000000000" pitchFamily="65" charset="-120"/>
              </a:rPr>
              <a:t>:</a:t>
            </a:r>
            <a:br>
              <a:rPr lang="en-US" altLang="zh-TW" sz="2400" dirty="0" smtClean="0">
                <a:latin typeface="標楷體" panose="03000509000000000000" pitchFamily="65" charset="-120"/>
                <a:ea typeface="標楷體" panose="03000509000000000000" pitchFamily="65" charset="-120"/>
              </a:rPr>
            </a:br>
            <a:r>
              <a:rPr lang="zh-TW" altLang="en-US" sz="2400" dirty="0" smtClean="0">
                <a:latin typeface="標楷體" panose="03000509000000000000" pitchFamily="65" charset="-120"/>
                <a:ea typeface="標楷體" panose="03000509000000000000" pitchFamily="65" charset="-120"/>
              </a:rPr>
              <a:t>學校將安排</a:t>
            </a:r>
            <a:r>
              <a:rPr lang="zh-TW" altLang="zh-TW" sz="2400" dirty="0" smtClean="0">
                <a:latin typeface="標楷體" panose="03000509000000000000" pitchFamily="65" charset="-120"/>
                <a:ea typeface="標楷體" panose="03000509000000000000" pitchFamily="65" charset="-120"/>
              </a:rPr>
              <a:t>食</a:t>
            </a:r>
            <a:r>
              <a:rPr lang="zh-TW" altLang="zh-TW" sz="2400" dirty="0">
                <a:latin typeface="標楷體" panose="03000509000000000000" pitchFamily="65" charset="-120"/>
                <a:ea typeface="標楷體" panose="03000509000000000000" pitchFamily="65" charset="-120"/>
              </a:rPr>
              <a:t>農</a:t>
            </a:r>
            <a:r>
              <a:rPr lang="zh-TW" altLang="zh-TW" sz="2400" dirty="0" smtClean="0">
                <a:latin typeface="標楷體" panose="03000509000000000000" pitchFamily="65" charset="-120"/>
                <a:ea typeface="標楷體" panose="03000509000000000000" pitchFamily="65" charset="-120"/>
              </a:rPr>
              <a:t>教育</a:t>
            </a:r>
            <a:r>
              <a:rPr lang="zh-TW" altLang="en-US" sz="2400" dirty="0" smtClean="0">
                <a:latin typeface="標楷體" panose="03000509000000000000" pitchFamily="65" charset="-120"/>
                <a:ea typeface="標楷體" panose="03000509000000000000" pitchFamily="65" charset="-120"/>
              </a:rPr>
              <a:t>課程給大家上課</a:t>
            </a:r>
            <a:endParaRPr lang="zh-TW" altLang="en-US" sz="2400" dirty="0">
              <a:latin typeface="標楷體" panose="03000509000000000000" pitchFamily="65" charset="-120"/>
              <a:ea typeface="標楷體" panose="03000509000000000000" pitchFamily="65" charset="-120"/>
            </a:endParaRPr>
          </a:p>
        </p:txBody>
      </p:sp>
      <p:pic>
        <p:nvPicPr>
          <p:cNvPr id="2050" name="Picture 2" descr="1081225食農教育宣導_191225_0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91" y="2334962"/>
            <a:ext cx="4727447" cy="353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P15205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203" y="2334962"/>
            <a:ext cx="5262181" cy="351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6270593" y="1171581"/>
            <a:ext cx="4544568" cy="830997"/>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高年級學生協助挖落葉堆肥場的泥土到百菜園種植蔬果</a:t>
            </a:r>
            <a:endParaRPr lang="zh-TW" altLang="en-US" sz="24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65176" y="630936"/>
            <a:ext cx="11713464" cy="5961888"/>
          </a:xfrm>
        </p:spPr>
        <p:txBody>
          <a:bodyPr>
            <a:normAutofit/>
          </a:bodyPr>
          <a:lstStyle/>
          <a:p>
            <a:r>
              <a:rPr lang="en-US" altLang="zh-TW" sz="3600" dirty="0">
                <a:solidFill>
                  <a:srgbClr val="0000FF"/>
                </a:solidFill>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七</a:t>
            </a:r>
            <a:r>
              <a:rPr lang="en-US" altLang="zh-TW" sz="3600" dirty="0">
                <a:solidFill>
                  <a:srgbClr val="0000FF"/>
                </a:solidFill>
                <a:latin typeface="標楷體" panose="03000509000000000000" pitchFamily="65" charset="-120"/>
                <a:ea typeface="標楷體" panose="03000509000000000000" pitchFamily="65" charset="-120"/>
              </a:rPr>
              <a:t>) </a:t>
            </a:r>
            <a:r>
              <a:rPr lang="zh-TW" altLang="zh-TW" sz="3600" dirty="0">
                <a:solidFill>
                  <a:srgbClr val="0000FF"/>
                </a:solidFill>
                <a:latin typeface="標楷體" panose="03000509000000000000" pitchFamily="65" charset="-120"/>
                <a:ea typeface="標楷體" panose="03000509000000000000" pitchFamily="65" charset="-120"/>
              </a:rPr>
              <a:t>老師帶領同學認識校園裡咖啡園及百菜園後，讓我知道愛惜與維護環境的重要。</a:t>
            </a:r>
          </a:p>
          <a:p>
            <a:r>
              <a:rPr lang="zh-TW" altLang="zh-TW" dirty="0" smtClean="0"/>
              <a:t>非常同意</a:t>
            </a:r>
            <a:r>
              <a:rPr lang="en-US" altLang="zh-TW" dirty="0" smtClean="0"/>
              <a:t>( 250 )</a:t>
            </a:r>
            <a:r>
              <a:rPr lang="zh-TW" altLang="zh-TW" dirty="0" smtClean="0"/>
              <a:t>人</a:t>
            </a:r>
            <a:r>
              <a:rPr lang="en-US" altLang="zh-TW" dirty="0" smtClean="0"/>
              <a:t>   </a:t>
            </a:r>
            <a:r>
              <a:rPr lang="zh-TW" altLang="zh-TW" dirty="0" smtClean="0"/>
              <a:t>同意</a:t>
            </a:r>
            <a:r>
              <a:rPr lang="en-US" altLang="zh-TW" dirty="0" smtClean="0"/>
              <a:t>(6)</a:t>
            </a:r>
            <a:r>
              <a:rPr lang="zh-TW" altLang="zh-TW" dirty="0" smtClean="0"/>
              <a:t>人</a:t>
            </a:r>
            <a:r>
              <a:rPr lang="en-US" altLang="zh-TW" dirty="0" smtClean="0"/>
              <a:t>  </a:t>
            </a:r>
            <a:r>
              <a:rPr lang="zh-TW" altLang="zh-TW" dirty="0" smtClean="0"/>
              <a:t>尚可</a:t>
            </a:r>
            <a:r>
              <a:rPr lang="en-US" altLang="zh-TW" dirty="0" smtClean="0"/>
              <a:t>(0)</a:t>
            </a:r>
            <a:r>
              <a:rPr lang="zh-TW" altLang="zh-TW" dirty="0" smtClean="0"/>
              <a:t>人</a:t>
            </a:r>
            <a:r>
              <a:rPr lang="en-US" altLang="zh-TW" dirty="0" smtClean="0"/>
              <a:t>  </a:t>
            </a:r>
            <a:r>
              <a:rPr lang="zh-TW" altLang="zh-TW" dirty="0" smtClean="0"/>
              <a:t>不同意</a:t>
            </a:r>
            <a:r>
              <a:rPr lang="en-US" altLang="zh-TW" dirty="0" smtClean="0"/>
              <a:t>(1)</a:t>
            </a:r>
            <a:r>
              <a:rPr lang="zh-TW" altLang="zh-TW" dirty="0" smtClean="0"/>
              <a:t>人 非常不同意</a:t>
            </a:r>
            <a:r>
              <a:rPr lang="en-US" altLang="zh-TW" dirty="0" smtClean="0"/>
              <a:t>(0)</a:t>
            </a:r>
            <a:r>
              <a:rPr lang="zh-TW" altLang="zh-TW" dirty="0" smtClean="0"/>
              <a:t>人</a:t>
            </a:r>
          </a:p>
          <a:p>
            <a:r>
              <a:rPr lang="en-US" altLang="zh-TW" sz="3600" dirty="0" smtClean="0">
                <a:solidFill>
                  <a:srgbClr val="0000FF"/>
                </a:solidFill>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八</a:t>
            </a:r>
            <a:r>
              <a:rPr lang="en-US" altLang="zh-TW" sz="3600" dirty="0">
                <a:solidFill>
                  <a:srgbClr val="0000FF"/>
                </a:solidFill>
                <a:latin typeface="標楷體" panose="03000509000000000000" pitchFamily="65" charset="-120"/>
                <a:ea typeface="標楷體" panose="03000509000000000000" pitchFamily="65" charset="-120"/>
              </a:rPr>
              <a:t>) </a:t>
            </a:r>
            <a:r>
              <a:rPr lang="zh-TW" altLang="zh-TW" sz="3600" dirty="0">
                <a:solidFill>
                  <a:srgbClr val="0000FF"/>
                </a:solidFill>
                <a:latin typeface="標楷體" panose="03000509000000000000" pitchFamily="65" charset="-120"/>
                <a:ea typeface="標楷體" panose="03000509000000000000" pitchFamily="65" charset="-120"/>
              </a:rPr>
              <a:t>經老師教學講解後，能讓大家了解咖啡豆的種類並帶給同學另一種產業結合的想法。</a:t>
            </a:r>
          </a:p>
          <a:p>
            <a:r>
              <a:rPr lang="zh-TW" altLang="zh-TW" dirty="0"/>
              <a:t>非常同意</a:t>
            </a:r>
            <a:r>
              <a:rPr lang="en-US" altLang="zh-TW" dirty="0"/>
              <a:t>( 230 )</a:t>
            </a:r>
            <a:r>
              <a:rPr lang="zh-TW" altLang="zh-TW" dirty="0"/>
              <a:t>人</a:t>
            </a:r>
            <a:r>
              <a:rPr lang="en-US" altLang="zh-TW" dirty="0"/>
              <a:t>   </a:t>
            </a:r>
            <a:r>
              <a:rPr lang="zh-TW" altLang="zh-TW" dirty="0"/>
              <a:t>同意</a:t>
            </a:r>
            <a:r>
              <a:rPr lang="en-US" altLang="zh-TW" dirty="0"/>
              <a:t>(22)</a:t>
            </a:r>
            <a:r>
              <a:rPr lang="zh-TW" altLang="zh-TW" dirty="0"/>
              <a:t>人</a:t>
            </a:r>
            <a:r>
              <a:rPr lang="en-US" altLang="zh-TW" dirty="0"/>
              <a:t>  </a:t>
            </a:r>
            <a:r>
              <a:rPr lang="zh-TW" altLang="zh-TW" dirty="0"/>
              <a:t>尚可</a:t>
            </a:r>
            <a:r>
              <a:rPr lang="en-US" altLang="zh-TW" dirty="0"/>
              <a:t>(4)</a:t>
            </a:r>
            <a:r>
              <a:rPr lang="zh-TW" altLang="zh-TW" dirty="0"/>
              <a:t>人</a:t>
            </a:r>
            <a:r>
              <a:rPr lang="en-US" altLang="zh-TW" dirty="0"/>
              <a:t>  </a:t>
            </a:r>
            <a:r>
              <a:rPr lang="zh-TW" altLang="zh-TW" dirty="0"/>
              <a:t>不同意</a:t>
            </a:r>
            <a:r>
              <a:rPr lang="en-US" altLang="zh-TW" dirty="0"/>
              <a:t>(0)</a:t>
            </a:r>
            <a:r>
              <a:rPr lang="zh-TW" altLang="zh-TW" dirty="0"/>
              <a:t>人 非常不同意</a:t>
            </a:r>
            <a:r>
              <a:rPr lang="en-US" altLang="zh-TW" dirty="0" smtClean="0"/>
              <a:t>(0)</a:t>
            </a:r>
            <a:r>
              <a:rPr lang="zh-TW" altLang="zh-TW" dirty="0"/>
              <a:t>人</a:t>
            </a:r>
          </a:p>
          <a:p>
            <a:r>
              <a:rPr lang="en-US" altLang="zh-TW" sz="3600" dirty="0">
                <a:solidFill>
                  <a:srgbClr val="0000FF"/>
                </a:solidFill>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九</a:t>
            </a:r>
            <a:r>
              <a:rPr lang="en-US" altLang="zh-TW" sz="3600" dirty="0">
                <a:solidFill>
                  <a:srgbClr val="0000FF"/>
                </a:solidFill>
                <a:latin typeface="標楷體" panose="03000509000000000000" pitchFamily="65" charset="-120"/>
                <a:ea typeface="標楷體" panose="03000509000000000000" pitchFamily="65" charset="-120"/>
              </a:rPr>
              <a:t>) </a:t>
            </a:r>
            <a:r>
              <a:rPr lang="zh-TW" altLang="zh-TW" sz="3600" dirty="0">
                <a:solidFill>
                  <a:srgbClr val="0000FF"/>
                </a:solidFill>
                <a:latin typeface="標楷體" panose="03000509000000000000" pitchFamily="65" charset="-120"/>
                <a:ea typeface="標楷體" panose="03000509000000000000" pitchFamily="65" charset="-120"/>
              </a:rPr>
              <a:t>我知道梅子</a:t>
            </a:r>
            <a:r>
              <a:rPr lang="en-US" altLang="zh-TW" sz="3600" dirty="0">
                <a:solidFill>
                  <a:srgbClr val="0000FF"/>
                </a:solidFill>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咖啡</a:t>
            </a:r>
            <a:r>
              <a:rPr lang="en-US" altLang="zh-TW" sz="3600" dirty="0">
                <a:solidFill>
                  <a:srgbClr val="0000FF"/>
                </a:solidFill>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高山茶</a:t>
            </a:r>
            <a:r>
              <a:rPr lang="en-US" altLang="zh-TW" sz="3600" dirty="0">
                <a:solidFill>
                  <a:srgbClr val="0000FF"/>
                </a:solidFill>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蓮霧</a:t>
            </a:r>
            <a:r>
              <a:rPr lang="en-US" altLang="zh-TW" sz="3600" dirty="0">
                <a:solidFill>
                  <a:srgbClr val="0000FF"/>
                </a:solidFill>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柑橘等梅山鄉的</a:t>
            </a:r>
            <a:r>
              <a:rPr lang="zh-TW" altLang="zh-TW" sz="3600" dirty="0" smtClean="0">
                <a:solidFill>
                  <a:srgbClr val="0000FF"/>
                </a:solidFill>
                <a:latin typeface="標楷體" panose="03000509000000000000" pitchFamily="65" charset="-120"/>
                <a:ea typeface="標楷體" panose="03000509000000000000" pitchFamily="65" charset="-120"/>
              </a:rPr>
              <a:t>特</a:t>
            </a:r>
            <a:r>
              <a:rPr lang="zh-TW" altLang="en-US" sz="3600" dirty="0" smtClean="0">
                <a:solidFill>
                  <a:srgbClr val="0000FF"/>
                </a:solidFill>
                <a:latin typeface="標楷體" panose="03000509000000000000" pitchFamily="65" charset="-120"/>
                <a:ea typeface="標楷體" panose="03000509000000000000" pitchFamily="65" charset="-120"/>
              </a:rPr>
              <a:t>色</a:t>
            </a:r>
            <a:r>
              <a:rPr lang="zh-TW" altLang="zh-TW" sz="3600" dirty="0" smtClean="0">
                <a:solidFill>
                  <a:srgbClr val="0000FF"/>
                </a:solidFill>
                <a:latin typeface="標楷體" panose="03000509000000000000" pitchFamily="65" charset="-120"/>
                <a:ea typeface="標楷體" panose="03000509000000000000" pitchFamily="65" charset="-120"/>
              </a:rPr>
              <a:t>產品</a:t>
            </a:r>
            <a:r>
              <a:rPr lang="zh-TW" altLang="zh-TW" sz="3600" dirty="0">
                <a:solidFill>
                  <a:srgbClr val="0000FF"/>
                </a:solidFill>
                <a:latin typeface="標楷體" panose="03000509000000000000" pitchFamily="65" charset="-120"/>
                <a:ea typeface="標楷體" panose="03000509000000000000" pitchFamily="65" charset="-120"/>
              </a:rPr>
              <a:t>，也會經過各種管道介紹給親朋好友加以行銷。</a:t>
            </a:r>
          </a:p>
          <a:p>
            <a:r>
              <a:rPr lang="zh-TW" altLang="zh-TW" dirty="0"/>
              <a:t>非常同意</a:t>
            </a:r>
            <a:r>
              <a:rPr lang="en-US" altLang="zh-TW" dirty="0"/>
              <a:t>( 241 )</a:t>
            </a:r>
            <a:r>
              <a:rPr lang="zh-TW" altLang="zh-TW" dirty="0"/>
              <a:t>人</a:t>
            </a:r>
            <a:r>
              <a:rPr lang="en-US" altLang="zh-TW" dirty="0"/>
              <a:t>   </a:t>
            </a:r>
            <a:r>
              <a:rPr lang="zh-TW" altLang="zh-TW" dirty="0"/>
              <a:t>同意</a:t>
            </a:r>
            <a:r>
              <a:rPr lang="en-US" altLang="zh-TW" dirty="0"/>
              <a:t>(10)</a:t>
            </a:r>
            <a:r>
              <a:rPr lang="zh-TW" altLang="zh-TW" dirty="0"/>
              <a:t>人</a:t>
            </a:r>
            <a:r>
              <a:rPr lang="en-US" altLang="zh-TW" dirty="0"/>
              <a:t>  </a:t>
            </a:r>
            <a:r>
              <a:rPr lang="zh-TW" altLang="zh-TW" dirty="0"/>
              <a:t>尚可</a:t>
            </a:r>
            <a:r>
              <a:rPr lang="en-US" altLang="zh-TW" dirty="0"/>
              <a:t>(5)</a:t>
            </a:r>
            <a:r>
              <a:rPr lang="zh-TW" altLang="zh-TW" dirty="0"/>
              <a:t>人</a:t>
            </a:r>
            <a:r>
              <a:rPr lang="en-US" altLang="zh-TW" dirty="0"/>
              <a:t>  </a:t>
            </a:r>
            <a:r>
              <a:rPr lang="zh-TW" altLang="zh-TW" dirty="0"/>
              <a:t>不同意</a:t>
            </a:r>
            <a:r>
              <a:rPr lang="en-US" altLang="zh-TW" dirty="0"/>
              <a:t>(0)</a:t>
            </a:r>
            <a:r>
              <a:rPr lang="zh-TW" altLang="zh-TW" dirty="0"/>
              <a:t>人 非常不同意</a:t>
            </a:r>
            <a:r>
              <a:rPr lang="en-US" altLang="zh-TW" dirty="0" smtClean="0"/>
              <a:t>(0)</a:t>
            </a:r>
            <a:r>
              <a:rPr lang="zh-TW" altLang="zh-TW" dirty="0"/>
              <a:t>人</a:t>
            </a:r>
            <a:endParaRPr lang="en-US" altLang="zh-TW" dirty="0" smtClean="0"/>
          </a:p>
          <a:p>
            <a:endParaRPr lang="zh-TW"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t>(</a:t>
            </a:r>
            <a:r>
              <a:rPr lang="zh-TW" altLang="zh-TW" sz="3600" dirty="0"/>
              <a:t>十</a:t>
            </a:r>
            <a:r>
              <a:rPr lang="en-US" altLang="zh-TW" sz="3600" dirty="0"/>
              <a:t>)</a:t>
            </a:r>
            <a:r>
              <a:rPr lang="zh-TW" altLang="zh-TW" sz="3600" dirty="0">
                <a:solidFill>
                  <a:srgbClr val="0000FF"/>
                </a:solidFill>
                <a:latin typeface="標楷體" panose="03000509000000000000" pitchFamily="65" charset="-120"/>
                <a:ea typeface="標楷體" panose="03000509000000000000" pitchFamily="65" charset="-120"/>
              </a:rPr>
              <a:t>我想對學校及農夫的感謝、建議及印象最深刻的是</a:t>
            </a:r>
            <a:r>
              <a:rPr lang="en-US" altLang="zh-TW" sz="3600" dirty="0">
                <a:solidFill>
                  <a:srgbClr val="0000FF"/>
                </a:solidFill>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自由填寫</a:t>
            </a:r>
            <a:r>
              <a:rPr lang="en-US" altLang="zh-TW" sz="3600" dirty="0">
                <a:solidFill>
                  <a:srgbClr val="0000FF"/>
                </a:solidFill>
                <a:latin typeface="標楷體" panose="03000509000000000000" pitchFamily="65" charset="-120"/>
                <a:ea typeface="標楷體" panose="03000509000000000000" pitchFamily="65" charset="-120"/>
              </a:rPr>
              <a:t>)</a:t>
            </a:r>
            <a:endParaRPr lang="zh-TW" altLang="en-US" sz="3600" dirty="0">
              <a:solidFill>
                <a:srgbClr val="0000FF"/>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338328" y="1825624"/>
            <a:ext cx="11576304" cy="4675759"/>
          </a:xfrm>
        </p:spPr>
        <p:txBody>
          <a:bodyPr/>
          <a:lstStyle/>
          <a:p>
            <a:r>
              <a:rPr lang="en-US" altLang="zh-TW" dirty="0">
                <a:solidFill>
                  <a:srgbClr val="0000FF"/>
                </a:solidFill>
                <a:latin typeface="標楷體" panose="03000509000000000000" pitchFamily="65" charset="-120"/>
                <a:ea typeface="標楷體" panose="03000509000000000000" pitchFamily="65" charset="-120"/>
              </a:rPr>
              <a:t>1</a:t>
            </a:r>
            <a:r>
              <a:rPr lang="zh-TW" altLang="zh-TW" dirty="0" smtClean="0">
                <a:solidFill>
                  <a:srgbClr val="0000FF"/>
                </a:solidFill>
                <a:latin typeface="標楷體" panose="03000509000000000000" pitchFamily="65" charset="-120"/>
                <a:ea typeface="標楷體" panose="03000509000000000000" pitchFamily="65" charset="-120"/>
              </a:rPr>
              <a:t>、</a:t>
            </a:r>
            <a:r>
              <a:rPr lang="zh-TW" altLang="en-US" dirty="0" smtClean="0">
                <a:solidFill>
                  <a:srgbClr val="0000FF"/>
                </a:solidFill>
                <a:latin typeface="標楷體" panose="03000509000000000000" pitchFamily="65" charset="-120"/>
                <a:ea typeface="標楷體" panose="03000509000000000000" pitchFamily="65" charset="-120"/>
              </a:rPr>
              <a:t>以下是</a:t>
            </a:r>
            <a:r>
              <a:rPr lang="zh-TW" altLang="zh-TW" dirty="0" smtClean="0">
                <a:solidFill>
                  <a:srgbClr val="0000FF"/>
                </a:solidFill>
                <a:latin typeface="標楷體" panose="03000509000000000000" pitchFamily="65" charset="-120"/>
                <a:ea typeface="標楷體" panose="03000509000000000000" pitchFamily="65" charset="-120"/>
              </a:rPr>
              <a:t>學生</a:t>
            </a:r>
            <a:r>
              <a:rPr lang="zh-TW" altLang="en-US" dirty="0" smtClean="0">
                <a:solidFill>
                  <a:srgbClr val="0000FF"/>
                </a:solidFill>
                <a:latin typeface="標楷體" panose="03000509000000000000" pitchFamily="65" charset="-120"/>
                <a:ea typeface="標楷體" panose="03000509000000000000" pitchFamily="65" charset="-120"/>
              </a:rPr>
              <a:t>的</a:t>
            </a:r>
            <a:r>
              <a:rPr lang="zh-TW" altLang="zh-TW" dirty="0" smtClean="0">
                <a:solidFill>
                  <a:srgbClr val="0000FF"/>
                </a:solidFill>
                <a:latin typeface="標楷體" panose="03000509000000000000" pitchFamily="65" charset="-120"/>
                <a:ea typeface="標楷體" panose="03000509000000000000" pitchFamily="65" charset="-120"/>
              </a:rPr>
              <a:t>回饋</a:t>
            </a:r>
            <a:r>
              <a:rPr lang="en-US" altLang="zh-TW" dirty="0">
                <a:solidFill>
                  <a:srgbClr val="0000FF"/>
                </a:solidFill>
                <a:latin typeface="標楷體" panose="03000509000000000000" pitchFamily="65" charset="-120"/>
                <a:ea typeface="標楷體" panose="03000509000000000000" pitchFamily="65" charset="-120"/>
              </a:rPr>
              <a:t>:</a:t>
            </a:r>
            <a:endParaRPr lang="zh-TW" altLang="zh-TW" dirty="0">
              <a:solidFill>
                <a:srgbClr val="0000FF"/>
              </a:solidFill>
              <a:latin typeface="標楷體" panose="03000509000000000000" pitchFamily="65" charset="-120"/>
              <a:ea typeface="標楷體" panose="03000509000000000000" pitchFamily="65" charset="-120"/>
            </a:endParaRPr>
          </a:p>
          <a:p>
            <a:r>
              <a:rPr lang="en-US" altLang="zh-TW" dirty="0"/>
              <a:t>(1)</a:t>
            </a:r>
            <a:r>
              <a:rPr lang="zh-TW" altLang="zh-TW" dirty="0"/>
              <a:t>感謝學校安排多元食農課程，感謝農老師們的指導。</a:t>
            </a:r>
          </a:p>
          <a:p>
            <a:r>
              <a:rPr lang="en-US" altLang="zh-TW" dirty="0">
                <a:solidFill>
                  <a:srgbClr val="0000FF"/>
                </a:solidFill>
              </a:rPr>
              <a:t>(2)</a:t>
            </a:r>
            <a:r>
              <a:rPr lang="zh-TW" altLang="zh-TW" dirty="0">
                <a:solidFill>
                  <a:srgbClr val="0000FF"/>
                </a:solidFill>
              </a:rPr>
              <a:t>參觀江伯伯的有機番茄園及菜園，讓我學會如何摘種有機蔬菜。</a:t>
            </a:r>
          </a:p>
          <a:p>
            <a:r>
              <a:rPr lang="en-US" altLang="zh-TW" dirty="0"/>
              <a:t>(3)</a:t>
            </a:r>
            <a:r>
              <a:rPr lang="zh-TW" altLang="zh-TW" dirty="0"/>
              <a:t>種菜真有趣，但天天觀察也很辛苦，要很有耐心。</a:t>
            </a:r>
          </a:p>
          <a:p>
            <a:r>
              <a:rPr lang="en-US" altLang="zh-TW" dirty="0">
                <a:solidFill>
                  <a:srgbClr val="0000FF"/>
                </a:solidFill>
              </a:rPr>
              <a:t>(4)</a:t>
            </a:r>
            <a:r>
              <a:rPr lang="zh-TW" altLang="zh-TW" dirty="0">
                <a:solidFill>
                  <a:srgbClr val="0000FF"/>
                </a:solidFill>
              </a:rPr>
              <a:t>蝴蝶把蛋產在葉子上孵化出菜蟲，把葉子吃掉，老師指導我們用葵無</a:t>
            </a:r>
            <a:r>
              <a:rPr lang="zh-TW" altLang="zh-TW" dirty="0"/>
              <a:t>露及蘇力菌噴灑在葉子上。菜蟲就比較不敢再來吃葉子，我的蔬菜可以安心長大了。</a:t>
            </a:r>
          </a:p>
          <a:p>
            <a:r>
              <a:rPr lang="en-US" altLang="zh-TW" dirty="0">
                <a:solidFill>
                  <a:srgbClr val="0000FF"/>
                </a:solidFill>
              </a:rPr>
              <a:t>(5)</a:t>
            </a:r>
            <a:r>
              <a:rPr lang="zh-TW" altLang="zh-TW" dirty="0">
                <a:solidFill>
                  <a:srgbClr val="0000FF"/>
                </a:solidFill>
              </a:rPr>
              <a:t>自己泡的冬瓜檸檬茶真好喝。</a:t>
            </a:r>
          </a:p>
          <a:p>
            <a:r>
              <a:rPr lang="en-US" altLang="zh-TW" dirty="0"/>
              <a:t>(6)</a:t>
            </a:r>
            <a:r>
              <a:rPr lang="zh-TW" altLang="zh-TW" dirty="0"/>
              <a:t>百香果加冬瓜非常的美味。</a:t>
            </a:r>
          </a:p>
          <a:p>
            <a:endParaRPr lang="zh-TW" alt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38200" y="996696"/>
            <a:ext cx="10515600" cy="5180267"/>
          </a:xfrm>
        </p:spPr>
        <p:txBody>
          <a:bodyPr>
            <a:normAutofit lnSpcReduction="10000"/>
          </a:bodyPr>
          <a:lstStyle/>
          <a:p>
            <a:r>
              <a:rPr lang="en-US" altLang="zh-TW" dirty="0"/>
              <a:t>(7)</a:t>
            </a:r>
            <a:r>
              <a:rPr lang="zh-TW" altLang="zh-TW" dirty="0"/>
              <a:t>咖啡很香但很苦，咖啡果凍比較好吃。</a:t>
            </a:r>
          </a:p>
          <a:p>
            <a:r>
              <a:rPr lang="en-US" altLang="zh-TW" dirty="0">
                <a:solidFill>
                  <a:srgbClr val="0000FF"/>
                </a:solidFill>
              </a:rPr>
              <a:t>(8)</a:t>
            </a:r>
            <a:r>
              <a:rPr lang="zh-TW" altLang="zh-TW" dirty="0">
                <a:solidFill>
                  <a:srgbClr val="0000FF"/>
                </a:solidFill>
              </a:rPr>
              <a:t>希望天天都有食農課。</a:t>
            </a:r>
          </a:p>
          <a:p>
            <a:r>
              <a:rPr lang="en-US" altLang="zh-TW" dirty="0"/>
              <a:t>(9)</a:t>
            </a:r>
            <a:r>
              <a:rPr lang="zh-TW" altLang="zh-TW" dirty="0"/>
              <a:t>我很喜歡自然課老師帶我們到百菜園參觀，觀察植物生長。</a:t>
            </a:r>
          </a:p>
          <a:p>
            <a:r>
              <a:rPr lang="en-US" altLang="zh-TW" dirty="0">
                <a:solidFill>
                  <a:srgbClr val="0000FF"/>
                </a:solidFill>
              </a:rPr>
              <a:t>(10)</a:t>
            </a:r>
            <a:r>
              <a:rPr lang="zh-TW" altLang="zh-TW" dirty="0">
                <a:solidFill>
                  <a:srgbClr val="0000FF"/>
                </a:solidFill>
              </a:rPr>
              <a:t>到全聯觀察生產履歷及認證標章的包裝知道政府努力幫助農民為全民的安全蔬菜把關。</a:t>
            </a:r>
          </a:p>
          <a:p>
            <a:r>
              <a:rPr lang="en-US" altLang="zh-TW" dirty="0"/>
              <a:t>(11)</a:t>
            </a:r>
            <a:r>
              <a:rPr lang="zh-TW" altLang="zh-TW" dirty="0"/>
              <a:t>農民的農田很專業，但農田好熱，快被曬昏了。</a:t>
            </a:r>
          </a:p>
          <a:p>
            <a:r>
              <a:rPr lang="en-US" altLang="zh-TW" dirty="0">
                <a:solidFill>
                  <a:srgbClr val="0000FF"/>
                </a:solidFill>
              </a:rPr>
              <a:t>(12)</a:t>
            </a:r>
            <a:r>
              <a:rPr lang="zh-TW" altLang="zh-TW" dirty="0">
                <a:solidFill>
                  <a:srgbClr val="0000FF"/>
                </a:solidFill>
              </a:rPr>
              <a:t>學校的草莓園，每年都會長很多草莓，吃自己種的草莓，很有成就感</a:t>
            </a:r>
            <a:r>
              <a:rPr lang="zh-TW" altLang="zh-TW" dirty="0" smtClean="0">
                <a:solidFill>
                  <a:srgbClr val="0000FF"/>
                </a:solidFill>
              </a:rPr>
              <a:t>。</a:t>
            </a:r>
            <a:endParaRPr lang="en-US" altLang="zh-TW" dirty="0" smtClean="0">
              <a:solidFill>
                <a:srgbClr val="0000FF"/>
              </a:solidFill>
            </a:endParaRPr>
          </a:p>
          <a:p>
            <a:r>
              <a:rPr lang="en-US" altLang="zh-TW" dirty="0" smtClean="0"/>
              <a:t>(</a:t>
            </a:r>
            <a:r>
              <a:rPr lang="en-US" altLang="zh-TW" dirty="0"/>
              <a:t>13)</a:t>
            </a:r>
            <a:r>
              <a:rPr lang="zh-TW" altLang="zh-TW" dirty="0"/>
              <a:t>採咖啡真有趣，老師會幫我們照相。</a:t>
            </a:r>
          </a:p>
          <a:p>
            <a:r>
              <a:rPr lang="en-US" altLang="zh-TW" dirty="0">
                <a:solidFill>
                  <a:srgbClr val="0000FF"/>
                </a:solidFill>
              </a:rPr>
              <a:t>(14)</a:t>
            </a:r>
            <a:r>
              <a:rPr lang="zh-TW" altLang="zh-TW" dirty="0">
                <a:solidFill>
                  <a:srgbClr val="0000FF"/>
                </a:solidFill>
              </a:rPr>
              <a:t>幫咖啡施肥料很好玩，希望咖啡快快長大。</a:t>
            </a:r>
          </a:p>
          <a:p>
            <a:r>
              <a:rPr lang="en-US" altLang="zh-TW" dirty="0"/>
              <a:t>(15)</a:t>
            </a:r>
            <a:r>
              <a:rPr lang="zh-TW" altLang="zh-TW" dirty="0"/>
              <a:t>蝸牛喜歡吃菜，我會將到送到別的地方。</a:t>
            </a:r>
          </a:p>
          <a:p>
            <a:endParaRPr lang="zh-TW" altLang="zh-TW"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38200" y="749808"/>
            <a:ext cx="10515600" cy="5806440"/>
          </a:xfrm>
        </p:spPr>
        <p:txBody>
          <a:bodyPr>
            <a:normAutofit fontScale="92500" lnSpcReduction="10000"/>
          </a:bodyPr>
          <a:lstStyle/>
          <a:p>
            <a:r>
              <a:rPr lang="en-US" altLang="zh-TW" dirty="0"/>
              <a:t>(16) </a:t>
            </a:r>
            <a:r>
              <a:rPr lang="zh-TW" altLang="zh-TW" dirty="0"/>
              <a:t>我知道學校種植的咖啡品種是阿拉比卡咖啡。謝謝老師帶我們去採咖啡。</a:t>
            </a:r>
          </a:p>
          <a:p>
            <a:r>
              <a:rPr lang="en-US" altLang="zh-TW" dirty="0">
                <a:solidFill>
                  <a:srgbClr val="0000FF"/>
                </a:solidFill>
              </a:rPr>
              <a:t>(17)</a:t>
            </a:r>
            <a:r>
              <a:rPr lang="zh-TW" altLang="zh-TW" dirty="0">
                <a:solidFill>
                  <a:srgbClr val="0000FF"/>
                </a:solidFill>
              </a:rPr>
              <a:t>老師教我們咖啡如何生產、加工、製造</a:t>
            </a:r>
            <a:r>
              <a:rPr lang="en-US" altLang="zh-TW" dirty="0">
                <a:solidFill>
                  <a:srgbClr val="0000FF"/>
                </a:solidFill>
              </a:rPr>
              <a:t>…</a:t>
            </a:r>
            <a:r>
              <a:rPr lang="zh-TW" altLang="zh-TW" dirty="0">
                <a:solidFill>
                  <a:srgbClr val="0000FF"/>
                </a:solidFill>
              </a:rPr>
              <a:t>一系列的相關產品，帶領同學們更深了解在地產業的優勢。</a:t>
            </a:r>
          </a:p>
          <a:p>
            <a:r>
              <a:rPr lang="en-US" altLang="zh-TW" dirty="0"/>
              <a:t>(18)</a:t>
            </a:r>
            <a:r>
              <a:rPr lang="zh-TW" altLang="zh-TW" dirty="0"/>
              <a:t>感謝茶藝老師教我們泡梅山的好茶。</a:t>
            </a:r>
          </a:p>
          <a:p>
            <a:r>
              <a:rPr lang="en-US" altLang="zh-TW" dirty="0">
                <a:solidFill>
                  <a:srgbClr val="0000FF"/>
                </a:solidFill>
              </a:rPr>
              <a:t>(19) </a:t>
            </a:r>
            <a:r>
              <a:rPr lang="zh-TW" altLang="zh-TW" dirty="0">
                <a:solidFill>
                  <a:srgbClr val="0000FF"/>
                </a:solidFill>
              </a:rPr>
              <a:t>親手泡出美味的在地咖啡真有趣，咖啡是苦的，但加鮮奶成為拿鐵就很好喝。</a:t>
            </a:r>
          </a:p>
          <a:p>
            <a:r>
              <a:rPr lang="en-US" altLang="zh-TW" dirty="0"/>
              <a:t>(20) </a:t>
            </a:r>
            <a:r>
              <a:rPr lang="zh-TW" altLang="zh-TW" dirty="0"/>
              <a:t>香草植物可防蟲、防蚊，有很多種類更可食用，讓我們用嗅覺來感受大自然給我們的身心饗宴。</a:t>
            </a:r>
          </a:p>
          <a:p>
            <a:r>
              <a:rPr lang="en-US" altLang="zh-TW" dirty="0">
                <a:solidFill>
                  <a:srgbClr val="0000FF"/>
                </a:solidFill>
              </a:rPr>
              <a:t>(21)</a:t>
            </a:r>
            <a:r>
              <a:rPr lang="zh-TW" altLang="zh-TW" dirty="0">
                <a:solidFill>
                  <a:srgbClr val="0000FF"/>
                </a:solidFill>
              </a:rPr>
              <a:t>謝謝老師指導同學認識產品標貼與食物陷阱，</a:t>
            </a:r>
            <a:r>
              <a:rPr lang="zh-TW" altLang="zh-TW" dirty="0"/>
              <a:t>讓我們成為聰明消費者，以避免購買不實廣告之產品造成身體</a:t>
            </a:r>
            <a:r>
              <a:rPr lang="zh-TW" altLang="zh-TW" dirty="0" smtClean="0"/>
              <a:t>危害</a:t>
            </a:r>
            <a:r>
              <a:rPr lang="zh-TW" altLang="en-US" dirty="0"/>
              <a:t>。</a:t>
            </a:r>
            <a:endParaRPr lang="zh-TW" altLang="zh-TW" dirty="0"/>
          </a:p>
          <a:p>
            <a:r>
              <a:rPr lang="en-US" altLang="zh-TW" dirty="0"/>
              <a:t>(22) </a:t>
            </a:r>
            <a:r>
              <a:rPr lang="zh-TW" altLang="zh-TW" dirty="0"/>
              <a:t>謝謝老師教大家從咖啡、台灣茶外包裝來認識商品行銷的陷阱，增加同學認識環保意識，瞭解綠能、友善環境標章的真正含意，提高大家的環保知識。</a:t>
            </a:r>
          </a:p>
          <a:p>
            <a:endParaRPr lang="zh-TW"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48640" y="594360"/>
            <a:ext cx="11237976" cy="5925312"/>
          </a:xfrm>
        </p:spPr>
        <p:txBody>
          <a:bodyPr>
            <a:normAutofit/>
          </a:bodyPr>
          <a:lstStyle/>
          <a:p>
            <a:r>
              <a:rPr lang="en-US" altLang="zh-TW" dirty="0"/>
              <a:t>(23)</a:t>
            </a:r>
            <a:r>
              <a:rPr lang="zh-TW" altLang="zh-TW" dirty="0"/>
              <a:t>農夫種植蔬菜給大家吃，很辛苦，謝謝您，我們要珍惜蔬菜，懂得感恩，當農夫很辛苦。</a:t>
            </a:r>
          </a:p>
          <a:p>
            <a:r>
              <a:rPr lang="en-US" altLang="zh-TW" dirty="0">
                <a:solidFill>
                  <a:srgbClr val="0000FF"/>
                </a:solidFill>
              </a:rPr>
              <a:t>(24)</a:t>
            </a:r>
            <a:r>
              <a:rPr lang="zh-TW" altLang="zh-TW" dirty="0">
                <a:solidFill>
                  <a:srgbClr val="0000FF"/>
                </a:solidFill>
              </a:rPr>
              <a:t>感謝主任安排課程。如果主任要找人幫忙，我很樂意幫忙。</a:t>
            </a:r>
          </a:p>
          <a:p>
            <a:r>
              <a:rPr lang="en-US" altLang="zh-TW" dirty="0"/>
              <a:t>(25)</a:t>
            </a:r>
            <a:r>
              <a:rPr lang="zh-TW" altLang="zh-TW" dirty="0"/>
              <a:t>感謝咖啡農夫劉爺爺為我們講解咖啡成長環境及管理；美莉老師指導沖泡咖啡；主任製作冬瓜茶百香果茶給大家品嘗。</a:t>
            </a:r>
          </a:p>
          <a:p>
            <a:r>
              <a:rPr lang="en-US" altLang="zh-TW" dirty="0">
                <a:solidFill>
                  <a:srgbClr val="0000FF"/>
                </a:solidFill>
              </a:rPr>
              <a:t>(26)</a:t>
            </a:r>
            <a:r>
              <a:rPr lang="zh-TW" altLang="zh-TW" dirty="0">
                <a:solidFill>
                  <a:srgbClr val="0000FF"/>
                </a:solidFill>
              </a:rPr>
              <a:t>謝謝農民種稻米、蔬菜給我們吃；謝謝廚房阿姨煮飯給我們吃。 </a:t>
            </a:r>
          </a:p>
          <a:p>
            <a:r>
              <a:rPr lang="en-US" altLang="zh-TW" dirty="0"/>
              <a:t>(27)</a:t>
            </a:r>
            <a:r>
              <a:rPr lang="zh-TW" altLang="zh-TW" dirty="0"/>
              <a:t>感謝農夫種植食物給我們吃，我覺得食農課程可以讓我們自己去體驗農夫的辛苦。</a:t>
            </a:r>
          </a:p>
          <a:p>
            <a:r>
              <a:rPr lang="en-US" altLang="zh-TW" dirty="0">
                <a:solidFill>
                  <a:srgbClr val="0000FF"/>
                </a:solidFill>
              </a:rPr>
              <a:t>(28)</a:t>
            </a:r>
            <a:r>
              <a:rPr lang="zh-TW" altLang="zh-TW" dirty="0">
                <a:solidFill>
                  <a:srgbClr val="0000FF"/>
                </a:solidFill>
              </a:rPr>
              <a:t>農夫每天早上四點多早起工作，下午五六點才會回到家，工作很辛苦。</a:t>
            </a:r>
          </a:p>
          <a:p>
            <a:r>
              <a:rPr lang="en-US" altLang="zh-TW" dirty="0"/>
              <a:t>(29)</a:t>
            </a:r>
            <a:r>
              <a:rPr lang="zh-TW" altLang="zh-TW" dirty="0"/>
              <a:t>謝謝謝主任教大家種出這麼多自然健康的農作物讓我們吃得開心，更感謝農夫早起種植蔬菜水果給全國的人民吃。</a:t>
            </a:r>
          </a:p>
          <a:p>
            <a:endParaRPr lang="zh-TW"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11352" y="320040"/>
            <a:ext cx="10515600" cy="785432"/>
          </a:xfrm>
        </p:spPr>
        <p:txBody>
          <a:bodyPr>
            <a:normAutofit fontScale="90000"/>
          </a:bodyPr>
          <a:lstStyle/>
          <a:p>
            <a:r>
              <a:rPr lang="en-US" altLang="zh-TW" sz="3600" dirty="0">
                <a:solidFill>
                  <a:srgbClr val="0000FF"/>
                </a:solidFill>
                <a:latin typeface="標楷體" panose="03000509000000000000" pitchFamily="65" charset="-120"/>
                <a:ea typeface="標楷體" panose="03000509000000000000" pitchFamily="65" charset="-120"/>
              </a:rPr>
              <a:t>2</a:t>
            </a:r>
            <a:r>
              <a:rPr lang="zh-TW" altLang="zh-TW" sz="3600" dirty="0" smtClean="0">
                <a:solidFill>
                  <a:srgbClr val="0000FF"/>
                </a:solidFill>
                <a:latin typeface="標楷體" panose="03000509000000000000" pitchFamily="65" charset="-120"/>
                <a:ea typeface="標楷體" panose="03000509000000000000" pitchFamily="65" charset="-120"/>
              </a:rPr>
              <a:t>、</a:t>
            </a:r>
            <a:r>
              <a:rPr lang="zh-TW" altLang="en-US" sz="3600" dirty="0" smtClean="0">
                <a:solidFill>
                  <a:srgbClr val="0000FF"/>
                </a:solidFill>
                <a:latin typeface="標楷體" panose="03000509000000000000" pitchFamily="65" charset="-120"/>
                <a:ea typeface="標楷體" panose="03000509000000000000" pitchFamily="65" charset="-120"/>
              </a:rPr>
              <a:t>以下是</a:t>
            </a:r>
            <a:r>
              <a:rPr lang="zh-TW" altLang="zh-TW" sz="3600" dirty="0" smtClean="0">
                <a:solidFill>
                  <a:srgbClr val="0000FF"/>
                </a:solidFill>
                <a:latin typeface="標楷體" panose="03000509000000000000" pitchFamily="65" charset="-120"/>
                <a:ea typeface="標楷體" panose="03000509000000000000" pitchFamily="65" charset="-120"/>
              </a:rPr>
              <a:t>老師</a:t>
            </a:r>
            <a:r>
              <a:rPr lang="zh-TW" altLang="en-US" sz="3600" dirty="0" smtClean="0">
                <a:solidFill>
                  <a:srgbClr val="0000FF"/>
                </a:solidFill>
                <a:latin typeface="標楷體" panose="03000509000000000000" pitchFamily="65" charset="-120"/>
                <a:ea typeface="標楷體" panose="03000509000000000000" pitchFamily="65" charset="-120"/>
              </a:rPr>
              <a:t>們的</a:t>
            </a:r>
            <a:r>
              <a:rPr lang="zh-TW" altLang="zh-TW" sz="3600" dirty="0" smtClean="0">
                <a:solidFill>
                  <a:srgbClr val="0000FF"/>
                </a:solidFill>
                <a:latin typeface="標楷體" panose="03000509000000000000" pitchFamily="65" charset="-120"/>
                <a:ea typeface="標楷體" panose="03000509000000000000" pitchFamily="65" charset="-120"/>
              </a:rPr>
              <a:t>回饋</a:t>
            </a:r>
            <a:r>
              <a:rPr lang="en-US" altLang="zh-TW" sz="3600" dirty="0">
                <a:solidFill>
                  <a:srgbClr val="0000FF"/>
                </a:solidFill>
                <a:latin typeface="標楷體" panose="03000509000000000000" pitchFamily="65" charset="-120"/>
                <a:ea typeface="標楷體" panose="03000509000000000000" pitchFamily="65" charset="-120"/>
              </a:rPr>
              <a:t>:</a:t>
            </a:r>
            <a:r>
              <a:rPr lang="zh-TW" altLang="zh-TW" sz="3600" dirty="0">
                <a:solidFill>
                  <a:srgbClr val="0000FF"/>
                </a:solidFill>
                <a:latin typeface="標楷體" panose="03000509000000000000" pitchFamily="65" charset="-120"/>
                <a:ea typeface="標楷體" panose="03000509000000000000" pitchFamily="65" charset="-120"/>
              </a:rPr>
              <a:t/>
            </a:r>
            <a:br>
              <a:rPr lang="zh-TW" altLang="zh-TW" sz="3600" dirty="0">
                <a:solidFill>
                  <a:srgbClr val="0000FF"/>
                </a:solidFill>
                <a:latin typeface="標楷體" panose="03000509000000000000" pitchFamily="65" charset="-120"/>
                <a:ea typeface="標楷體" panose="03000509000000000000" pitchFamily="65" charset="-120"/>
              </a:rPr>
            </a:br>
            <a:endParaRPr lang="zh-TW" altLang="en-US" sz="3600" dirty="0">
              <a:solidFill>
                <a:srgbClr val="0000FF"/>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374904" y="1014984"/>
            <a:ext cx="11292840" cy="5769864"/>
          </a:xfrm>
        </p:spPr>
        <p:txBody>
          <a:bodyPr>
            <a:normAutofit fontScale="92500" lnSpcReduction="10000"/>
          </a:bodyPr>
          <a:lstStyle/>
          <a:p>
            <a:pPr lvl="0"/>
            <a:r>
              <a:rPr lang="zh-TW" altLang="zh-TW" dirty="0" smtClean="0"/>
              <a:t>將</a:t>
            </a:r>
            <a:r>
              <a:rPr lang="zh-TW" altLang="zh-TW" dirty="0"/>
              <a:t>空地闢成食農區很辛苦</a:t>
            </a:r>
            <a:r>
              <a:rPr lang="en-US" altLang="zh-TW" dirty="0"/>
              <a:t>!</a:t>
            </a:r>
            <a:r>
              <a:rPr lang="zh-TW" altLang="zh-TW" dirty="0"/>
              <a:t>更加珍惜食材不輕易浪費。</a:t>
            </a:r>
          </a:p>
          <a:p>
            <a:pPr lvl="0"/>
            <a:r>
              <a:rPr lang="zh-TW" altLang="zh-TW" dirty="0">
                <a:solidFill>
                  <a:srgbClr val="0000FF"/>
                </a:solidFill>
              </a:rPr>
              <a:t>感謝講師清楚的講解生產履歷及認證標章。</a:t>
            </a:r>
          </a:p>
          <a:p>
            <a:pPr lvl="0"/>
            <a:r>
              <a:rPr lang="zh-TW" altLang="zh-TW" dirty="0"/>
              <a:t>非常感謝學校辦理食農教育的課程，收穫很多。</a:t>
            </a:r>
          </a:p>
          <a:p>
            <a:pPr lvl="0"/>
            <a:r>
              <a:rPr lang="zh-TW" altLang="zh-TW" dirty="0">
                <a:solidFill>
                  <a:srgbClr val="0000FF"/>
                </a:solidFill>
              </a:rPr>
              <a:t>謝謝主任帶領孩子認識植物的生長及親手體驗種植植物的樂趣</a:t>
            </a:r>
            <a:r>
              <a:rPr lang="en-US" altLang="zh-TW" dirty="0">
                <a:solidFill>
                  <a:srgbClr val="0000FF"/>
                </a:solidFill>
              </a:rPr>
              <a:t>!</a:t>
            </a:r>
            <a:endParaRPr lang="zh-TW" altLang="zh-TW" dirty="0">
              <a:solidFill>
                <a:srgbClr val="0000FF"/>
              </a:solidFill>
            </a:endParaRPr>
          </a:p>
          <a:p>
            <a:pPr lvl="0"/>
            <a:r>
              <a:rPr lang="zh-TW" altLang="zh-TW" dirty="0"/>
              <a:t>種植一門大學問，需要耐心及毅力，非常不容易，希望因此養成學生珍惜食物的心。</a:t>
            </a:r>
          </a:p>
          <a:p>
            <a:pPr lvl="0"/>
            <a:r>
              <a:rPr lang="zh-TW" altLang="zh-TW" dirty="0">
                <a:solidFill>
                  <a:srgbClr val="0000FF"/>
                </a:solidFill>
              </a:rPr>
              <a:t>農夫每天要巡視作物，按時施肥還要除蟲，很辛苦</a:t>
            </a:r>
            <a:r>
              <a:rPr lang="en-US" altLang="zh-TW" dirty="0">
                <a:solidFill>
                  <a:srgbClr val="0000FF"/>
                </a:solidFill>
              </a:rPr>
              <a:t>!</a:t>
            </a:r>
            <a:r>
              <a:rPr lang="zh-TW" altLang="zh-TW" dirty="0">
                <a:solidFill>
                  <a:srgbClr val="0000FF"/>
                </a:solidFill>
              </a:rPr>
              <a:t>尤其是有機摘種。</a:t>
            </a:r>
          </a:p>
          <a:p>
            <a:pPr lvl="0"/>
            <a:r>
              <a:rPr lang="zh-TW" altLang="zh-TW" dirty="0"/>
              <a:t>透過講師的講授，讓小朋友能加深農夫的辛苦及珍惜食物。</a:t>
            </a:r>
          </a:p>
          <a:p>
            <a:pPr lvl="0"/>
            <a:r>
              <a:rPr lang="zh-TW" altLang="zh-TW" dirty="0">
                <a:solidFill>
                  <a:srgbClr val="0000FF"/>
                </a:solidFill>
              </a:rPr>
              <a:t>感謝學校在不影響學生正課下，利用導師時間，安排師生多元學習及體驗，全校學生輪流上食農課，讓學生體驗種植的樂趣、收成的喜悅、手做簡單料理的成就感及品嘗成果的滋味。</a:t>
            </a:r>
          </a:p>
          <a:p>
            <a:pPr lvl="0"/>
            <a:r>
              <a:rPr lang="zh-TW" altLang="zh-TW" dirty="0"/>
              <a:t>謝謝主任的用心，帶著小朋友</a:t>
            </a:r>
            <a:r>
              <a:rPr lang="zh-TW" altLang="zh-TW" dirty="0" smtClean="0"/>
              <a:t>整理咖啡</a:t>
            </a:r>
            <a:r>
              <a:rPr lang="zh-TW" altLang="zh-TW" dirty="0"/>
              <a:t>園，請在地咖啡農介紹咖啡樹管理，讓小朋友體驗材咖啡的樂趣</a:t>
            </a:r>
            <a:r>
              <a:rPr lang="en-US" altLang="zh-TW" dirty="0"/>
              <a:t>!</a:t>
            </a:r>
            <a:r>
              <a:rPr lang="zh-TW" altLang="zh-TW" dirty="0"/>
              <a:t>讓小朋友生活與知識結合，獲益良多，更能體會農夫種植的辛勞。</a:t>
            </a:r>
          </a:p>
          <a:p>
            <a:endParaRPr lang="zh-TW"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
            </a:r>
            <a:br>
              <a:rPr lang="zh-TW" altLang="en-US" dirty="0"/>
            </a:br>
            <a:r>
              <a:rPr lang="zh-TW" altLang="zh-TW" dirty="0">
                <a:solidFill>
                  <a:srgbClr val="0000FF"/>
                </a:solidFill>
              </a:rPr>
              <a:t/>
            </a:r>
            <a:br>
              <a:rPr lang="zh-TW" altLang="zh-TW" dirty="0">
                <a:solidFill>
                  <a:srgbClr val="0000FF"/>
                </a:solidFill>
              </a:rPr>
            </a:br>
            <a:endParaRPr lang="zh-TW" altLang="en-US" dirty="0"/>
          </a:p>
        </p:txBody>
      </p:sp>
      <p:sp>
        <p:nvSpPr>
          <p:cNvPr id="3" name="內容版面配置區 2"/>
          <p:cNvSpPr>
            <a:spLocks noGrp="1"/>
          </p:cNvSpPr>
          <p:nvPr>
            <p:ph idx="1"/>
          </p:nvPr>
        </p:nvSpPr>
        <p:spPr>
          <a:xfrm>
            <a:off x="838200" y="950976"/>
            <a:ext cx="10515600" cy="5225987"/>
          </a:xfrm>
        </p:spPr>
        <p:txBody>
          <a:bodyPr/>
          <a:lstStyle/>
          <a:p>
            <a:r>
              <a:rPr lang="zh-TW" altLang="en-US" sz="4800" dirty="0">
                <a:solidFill>
                  <a:srgbClr val="0000FF"/>
                </a:solidFill>
                <a:latin typeface="標楷體" panose="03000509000000000000" pitchFamily="65" charset="-120"/>
                <a:ea typeface="標楷體" panose="03000509000000000000" pitchFamily="65" charset="-120"/>
              </a:rPr>
              <a:t>題目共有十題，全校師生大部分都</a:t>
            </a:r>
            <a:r>
              <a:rPr lang="en-US" altLang="zh-TW" sz="4800" dirty="0">
                <a:solidFill>
                  <a:srgbClr val="0000FF"/>
                </a:solidFill>
                <a:latin typeface="標楷體" panose="03000509000000000000" pitchFamily="65" charset="-120"/>
                <a:ea typeface="標楷體" panose="03000509000000000000" pitchFamily="65" charset="-120"/>
              </a:rPr>
              <a:t/>
            </a:r>
            <a:br>
              <a:rPr lang="en-US" altLang="zh-TW" sz="4800" dirty="0">
                <a:solidFill>
                  <a:srgbClr val="0000FF"/>
                </a:solidFill>
                <a:latin typeface="標楷體" panose="03000509000000000000" pitchFamily="65" charset="-120"/>
                <a:ea typeface="標楷體" panose="03000509000000000000" pitchFamily="65" charset="-120"/>
              </a:rPr>
            </a:br>
            <a:r>
              <a:rPr lang="zh-TW" altLang="en-US" sz="4800" dirty="0">
                <a:solidFill>
                  <a:srgbClr val="0000FF"/>
                </a:solidFill>
                <a:latin typeface="標楷體" panose="03000509000000000000" pitchFamily="65" charset="-120"/>
                <a:ea typeface="標楷體" panose="03000509000000000000" pitchFamily="65" charset="-120"/>
              </a:rPr>
              <a:t>選</a:t>
            </a:r>
            <a:r>
              <a:rPr lang="en-US" altLang="zh-TW" sz="4800" dirty="0">
                <a:solidFill>
                  <a:srgbClr val="0000FF"/>
                </a:solidFill>
                <a:latin typeface="標楷體" panose="03000509000000000000" pitchFamily="65" charset="-120"/>
                <a:ea typeface="標楷體" panose="03000509000000000000" pitchFamily="65" charset="-120"/>
              </a:rPr>
              <a:t>--</a:t>
            </a:r>
            <a:r>
              <a:rPr lang="zh-TW" altLang="en-US" sz="4800" dirty="0">
                <a:solidFill>
                  <a:srgbClr val="FF0000"/>
                </a:solidFill>
                <a:latin typeface="標楷體" panose="03000509000000000000" pitchFamily="65" charset="-120"/>
                <a:ea typeface="標楷體" panose="03000509000000000000" pitchFamily="65" charset="-120"/>
              </a:rPr>
              <a:t>非常同意</a:t>
            </a:r>
            <a:r>
              <a:rPr lang="zh-TW" altLang="en-US" sz="4800" dirty="0">
                <a:solidFill>
                  <a:srgbClr val="0000FF"/>
                </a:solidFill>
                <a:latin typeface="標楷體" panose="03000509000000000000" pitchFamily="65" charset="-120"/>
                <a:ea typeface="標楷體" panose="03000509000000000000" pitchFamily="65" charset="-120"/>
              </a:rPr>
              <a:t>，</a:t>
            </a:r>
            <a:r>
              <a:rPr lang="zh-TW" altLang="en-US" sz="4800" dirty="0">
                <a:latin typeface="標楷體" panose="03000509000000000000" pitchFamily="65" charset="-120"/>
                <a:ea typeface="標楷體" panose="03000509000000000000" pitchFamily="65" charset="-120"/>
              </a:rPr>
              <a:t>師生也有很多回饋</a:t>
            </a:r>
            <a:r>
              <a:rPr lang="zh-TW" altLang="en-US" sz="4800" dirty="0" smtClean="0">
                <a:latin typeface="標楷體" panose="03000509000000000000" pitchFamily="65" charset="-120"/>
                <a:ea typeface="標楷體" panose="03000509000000000000" pitchFamily="65" charset="-120"/>
              </a:rPr>
              <a:t>。</a:t>
            </a:r>
            <a:endParaRPr lang="en-US" altLang="zh-TW" sz="4800" dirty="0" smtClean="0">
              <a:latin typeface="標楷體" panose="03000509000000000000" pitchFamily="65" charset="-120"/>
              <a:ea typeface="標楷體" panose="03000509000000000000" pitchFamily="65" charset="-120"/>
            </a:endParaRPr>
          </a:p>
          <a:p>
            <a:endParaRPr lang="en-US" altLang="zh-TW" sz="3600" dirty="0" smtClean="0">
              <a:latin typeface="標楷體" panose="03000509000000000000" pitchFamily="65" charset="-120"/>
              <a:ea typeface="標楷體" panose="03000509000000000000" pitchFamily="65" charset="-120"/>
            </a:endParaRPr>
          </a:p>
          <a:p>
            <a:r>
              <a:rPr lang="zh-TW" altLang="en-US" sz="4800" dirty="0" smtClean="0">
                <a:solidFill>
                  <a:srgbClr val="FF0000"/>
                </a:solidFill>
                <a:latin typeface="標楷體" panose="03000509000000000000" pitchFamily="65" charset="-120"/>
                <a:ea typeface="標楷體" panose="03000509000000000000" pitchFamily="65" charset="-120"/>
              </a:rPr>
              <a:t>我最大的收穫是</a:t>
            </a:r>
            <a:r>
              <a:rPr lang="en-US" altLang="zh-TW" sz="4800" dirty="0" smtClean="0">
                <a:solidFill>
                  <a:srgbClr val="FF0000"/>
                </a:solidFill>
                <a:latin typeface="標楷體" panose="03000509000000000000" pitchFamily="65" charset="-120"/>
                <a:ea typeface="標楷體" panose="03000509000000000000" pitchFamily="65" charset="-120"/>
              </a:rPr>
              <a:t>:</a:t>
            </a:r>
            <a:r>
              <a:rPr lang="zh-TW" altLang="en-US" sz="4800" dirty="0" smtClean="0">
                <a:latin typeface="標楷體" panose="03000509000000000000" pitchFamily="65" charset="-120"/>
                <a:ea typeface="標楷體" panose="03000509000000000000" pitchFamily="65" charset="-120"/>
              </a:rPr>
              <a:t>了解各種種植蔬果的相關知識及農夫種植作物的辛苦，我會懷著感恩的心，好好珍惜食物。</a:t>
            </a:r>
            <a:endParaRPr lang="zh-TW" altLang="en-US" sz="48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713232"/>
            <a:ext cx="10515600" cy="2514600"/>
          </a:xfrm>
        </p:spPr>
        <p:txBody>
          <a:bodyPr>
            <a:noAutofit/>
          </a:bodyPr>
          <a:lstStyle/>
          <a:p>
            <a:pPr algn="ctr"/>
            <a:r>
              <a:rPr lang="zh-TW" altLang="en-US" sz="5400" dirty="0" smtClean="0">
                <a:solidFill>
                  <a:srgbClr val="0000FF"/>
                </a:solidFill>
                <a:latin typeface="標楷體" panose="03000509000000000000" pitchFamily="65" charset="-120"/>
                <a:ea typeface="標楷體" panose="03000509000000000000" pitchFamily="65" charset="-120"/>
              </a:rPr>
              <a:t>歡迎各位貴賓到梅山國小參觀</a:t>
            </a:r>
            <a:r>
              <a:rPr lang="en-US" altLang="zh-TW" sz="5400" dirty="0" smtClean="0">
                <a:solidFill>
                  <a:srgbClr val="0000FF"/>
                </a:solidFill>
                <a:latin typeface="標楷體" panose="03000509000000000000" pitchFamily="65" charset="-120"/>
                <a:ea typeface="標楷體" panose="03000509000000000000" pitchFamily="65" charset="-120"/>
              </a:rPr>
              <a:t/>
            </a:r>
            <a:br>
              <a:rPr lang="en-US" altLang="zh-TW" sz="5400" dirty="0" smtClean="0">
                <a:solidFill>
                  <a:srgbClr val="0000FF"/>
                </a:solidFill>
                <a:latin typeface="標楷體" panose="03000509000000000000" pitchFamily="65" charset="-120"/>
                <a:ea typeface="標楷體" panose="03000509000000000000" pitchFamily="65" charset="-120"/>
              </a:rPr>
            </a:br>
            <a:r>
              <a:rPr lang="zh-TW" altLang="en-US" sz="5400" dirty="0" smtClean="0">
                <a:solidFill>
                  <a:srgbClr val="0000FF"/>
                </a:solidFill>
                <a:latin typeface="標楷體" panose="03000509000000000000" pitchFamily="65" charset="-120"/>
                <a:ea typeface="標楷體" panose="03000509000000000000" pitchFamily="65" charset="-120"/>
              </a:rPr>
              <a:t>我們的咖啡園及百菜園</a:t>
            </a:r>
            <a:r>
              <a:rPr lang="en-US" altLang="zh-TW" sz="5400" dirty="0" smtClean="0">
                <a:solidFill>
                  <a:srgbClr val="0000FF"/>
                </a:solidFill>
                <a:latin typeface="標楷體" panose="03000509000000000000" pitchFamily="65" charset="-120"/>
                <a:ea typeface="標楷體" panose="03000509000000000000" pitchFamily="65" charset="-120"/>
              </a:rPr>
              <a:t>!</a:t>
            </a:r>
            <a:endParaRPr lang="zh-TW" altLang="en-US" sz="5400" dirty="0">
              <a:solidFill>
                <a:srgbClr val="0000FF"/>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838200" y="3538727"/>
            <a:ext cx="10515600" cy="2638235"/>
          </a:xfrm>
        </p:spPr>
        <p:txBody>
          <a:bodyPr>
            <a:normAutofit/>
          </a:bodyPr>
          <a:lstStyle/>
          <a:p>
            <a:pPr algn="ctr"/>
            <a:r>
              <a:rPr lang="zh-TW" altLang="en-US" sz="5400" dirty="0" smtClean="0">
                <a:latin typeface="標楷體" panose="03000509000000000000" pitchFamily="65" charset="-120"/>
                <a:ea typeface="標楷體" panose="03000509000000000000" pitchFamily="65" charset="-120"/>
              </a:rPr>
              <a:t>梅山國小報告完畢，</a:t>
            </a:r>
            <a:endParaRPr lang="en-US" altLang="zh-TW" sz="5400" dirty="0" smtClean="0">
              <a:latin typeface="標楷體" panose="03000509000000000000" pitchFamily="65" charset="-120"/>
              <a:ea typeface="標楷體" panose="03000509000000000000" pitchFamily="65" charset="-120"/>
            </a:endParaRPr>
          </a:p>
          <a:p>
            <a:pPr algn="ctr"/>
            <a:r>
              <a:rPr lang="zh-TW" altLang="en-US" sz="5400" dirty="0" smtClean="0">
                <a:latin typeface="標楷體" panose="03000509000000000000" pitchFamily="65" charset="-120"/>
                <a:ea typeface="標楷體" panose="03000509000000000000" pitchFamily="65" charset="-120"/>
              </a:rPr>
              <a:t>感謝大家的聆聽</a:t>
            </a:r>
            <a:r>
              <a:rPr lang="en-US" altLang="zh-TW" sz="5400" dirty="0" smtClean="0">
                <a:latin typeface="標楷體" panose="03000509000000000000" pitchFamily="65" charset="-120"/>
                <a:ea typeface="標楷體" panose="03000509000000000000" pitchFamily="65" charset="-120"/>
              </a:rPr>
              <a:t>!</a:t>
            </a:r>
            <a:endParaRPr lang="zh-TW" altLang="en-US" sz="54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594361"/>
            <a:ext cx="9880664" cy="914399"/>
          </a:xfrm>
        </p:spPr>
        <p:txBody>
          <a:bodyPr>
            <a:normAutofit/>
          </a:bodyPr>
          <a:lstStyle/>
          <a:p>
            <a:r>
              <a:rPr lang="zh-TW" altLang="en-US" dirty="0" smtClean="0">
                <a:latin typeface="標楷體" panose="03000509000000000000" pitchFamily="65" charset="-120"/>
                <a:ea typeface="標楷體" panose="03000509000000000000" pitchFamily="65" charset="-120"/>
              </a:rPr>
              <a:t>學校會聘請在地的農夫到校教大家種植</a:t>
            </a:r>
            <a:endParaRPr lang="zh-TW" altLang="en-US" dirty="0">
              <a:latin typeface="標楷體" panose="03000509000000000000" pitchFamily="65" charset="-120"/>
              <a:ea typeface="標楷體" panose="03000509000000000000" pitchFamily="65" charset="-120"/>
            </a:endParaRPr>
          </a:p>
        </p:txBody>
      </p:sp>
      <p:pic>
        <p:nvPicPr>
          <p:cNvPr id="3077" name="Picture 5" descr="20220905_0808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809" y="1817083"/>
            <a:ext cx="4017264" cy="300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545592" y="5125765"/>
            <a:ext cx="4801314" cy="830997"/>
          </a:xfrm>
          <a:prstGeom prst="rect">
            <a:avLst/>
          </a:prstGeom>
          <a:noFill/>
        </p:spPr>
        <p:txBody>
          <a:bodyPr wrap="none" rtlCol="0">
            <a:spAutoFit/>
          </a:bodyPr>
          <a:lstStyle/>
          <a:p>
            <a:r>
              <a:rPr lang="zh-TW" altLang="en-US" sz="2400" dirty="0" smtClean="0">
                <a:latin typeface="標楷體" panose="03000509000000000000" pitchFamily="65" charset="-120"/>
                <a:ea typeface="標楷體" panose="03000509000000000000" pitchFamily="65" charset="-120"/>
              </a:rPr>
              <a:t>劉爺爺教大家摘種阿拉比卡咖啡及</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咖啡園管理，如修剪及施肥等</a:t>
            </a:r>
            <a:endParaRPr lang="zh-TW" altLang="en-US" sz="2400" dirty="0">
              <a:latin typeface="標楷體" panose="03000509000000000000" pitchFamily="65" charset="-120"/>
              <a:ea typeface="標楷體" panose="03000509000000000000" pitchFamily="65" charset="-120"/>
            </a:endParaRPr>
          </a:p>
        </p:txBody>
      </p:sp>
      <p:pic>
        <p:nvPicPr>
          <p:cNvPr id="3078" name="Picture 6" descr="20220919_0748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1243" y="2118835"/>
            <a:ext cx="4009453" cy="30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5843016" y="5321808"/>
            <a:ext cx="5769864" cy="1107996"/>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大林真有機農園江伯伯教大家如何種植季節性有機蔬菜及如何防蟲害</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施肥等。</a:t>
            </a:r>
            <a:endParaRPr lang="en-US" altLang="zh-TW" sz="2400"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915035"/>
          </a:xfrm>
        </p:spPr>
        <p:txBody>
          <a:bodyPr/>
          <a:lstStyle/>
          <a:p>
            <a:r>
              <a:rPr lang="zh-TW" altLang="en-US" dirty="0">
                <a:latin typeface="標楷體" panose="03000509000000000000" pitchFamily="65" charset="-120"/>
                <a:ea typeface="標楷體" panose="03000509000000000000" pitchFamily="65" charset="-120"/>
              </a:rPr>
              <a:t>學校會聘請在地的農夫到校教大家種植</a:t>
            </a:r>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0" y="2363768"/>
            <a:ext cx="5151375" cy="3863531"/>
          </a:xfr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736" y="2414251"/>
            <a:ext cx="5084064" cy="3813048"/>
          </a:xfrm>
          <a:prstGeom prst="rect">
            <a:avLst/>
          </a:prstGeom>
        </p:spPr>
      </p:pic>
      <p:sp>
        <p:nvSpPr>
          <p:cNvPr id="3" name="文字方塊 2"/>
          <p:cNvSpPr txBox="1"/>
          <p:nvPr/>
        </p:nvSpPr>
        <p:spPr>
          <a:xfrm>
            <a:off x="646175" y="1570653"/>
            <a:ext cx="10601199" cy="523220"/>
          </a:xfrm>
          <a:prstGeom prst="rect">
            <a:avLst/>
          </a:prstGeom>
          <a:noFill/>
        </p:spPr>
        <p:txBody>
          <a:bodyPr wrap="square" rtlCol="0">
            <a:spAutoFit/>
          </a:bodyPr>
          <a:lstStyle/>
          <a:p>
            <a:r>
              <a:rPr lang="zh-TW" altLang="en-US" sz="2800" dirty="0" smtClean="0">
                <a:latin typeface="標楷體" panose="03000509000000000000" pitchFamily="65" charset="-120"/>
                <a:ea typeface="標楷體" panose="03000509000000000000" pitchFamily="65" charset="-120"/>
              </a:rPr>
              <a:t>我們會將泥土</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堆肥及培養土攪拌均勻放入種植袋裡種植蔬果</a:t>
            </a:r>
            <a:endParaRPr lang="zh-TW" altLang="en-US" sz="28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聘請在地的農夫到校教大家種植</a:t>
            </a:r>
          </a:p>
        </p:txBody>
      </p:sp>
      <p:pic>
        <p:nvPicPr>
          <p:cNvPr id="4098" name="Picture 2" descr="20220915_0755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199" y="2053019"/>
            <a:ext cx="4077969" cy="3058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420624" y="5522976"/>
            <a:ext cx="4495543" cy="523220"/>
          </a:xfrm>
          <a:prstGeom prst="rect">
            <a:avLst/>
          </a:prstGeom>
          <a:noFill/>
        </p:spPr>
        <p:txBody>
          <a:bodyPr wrap="square" rtlCol="0">
            <a:spAutoFit/>
          </a:bodyPr>
          <a:lstStyle/>
          <a:p>
            <a:r>
              <a:rPr lang="zh-TW" altLang="en-US" sz="2800" dirty="0" smtClean="0">
                <a:latin typeface="標楷體" panose="03000509000000000000" pitchFamily="65" charset="-120"/>
                <a:ea typeface="標楷體" panose="03000509000000000000" pitchFamily="65" charset="-120"/>
              </a:rPr>
              <a:t>大家</a:t>
            </a:r>
            <a:r>
              <a:rPr lang="zh-TW" altLang="en-US" sz="2800" dirty="0">
                <a:latin typeface="標楷體" panose="03000509000000000000" pitchFamily="65" charset="-120"/>
                <a:ea typeface="標楷體" panose="03000509000000000000" pitchFamily="65" charset="-120"/>
              </a:rPr>
              <a:t>一起來</a:t>
            </a:r>
            <a:r>
              <a:rPr lang="zh-TW" altLang="en-US" sz="2800" dirty="0" smtClean="0">
                <a:latin typeface="標楷體" panose="03000509000000000000" pitchFamily="65" charset="-120"/>
                <a:ea typeface="標楷體" panose="03000509000000000000" pitchFamily="65" charset="-120"/>
              </a:rPr>
              <a:t>體驗小小農夫</a:t>
            </a:r>
            <a:endParaRPr lang="zh-TW" altLang="en-US" sz="2800" dirty="0">
              <a:latin typeface="標楷體" panose="03000509000000000000" pitchFamily="65" charset="-120"/>
              <a:ea typeface="標楷體" panose="03000509000000000000" pitchFamily="65" charset="-120"/>
            </a:endParaRPr>
          </a:p>
        </p:txBody>
      </p:sp>
      <p:pic>
        <p:nvPicPr>
          <p:cNvPr id="4099" name="Picture 3" descr="S__1089044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818" y="2042616"/>
            <a:ext cx="4100893" cy="30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4992624" y="5522976"/>
            <a:ext cx="6565392" cy="1107996"/>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江伯伯和主任到各班</a:t>
            </a:r>
            <a:r>
              <a:rPr lang="zh-TW" altLang="zh-TW" sz="2400" dirty="0" smtClean="0">
                <a:latin typeface="標楷體" panose="03000509000000000000" pitchFamily="65" charset="-120"/>
                <a:ea typeface="標楷體" panose="03000509000000000000" pitchFamily="65" charset="-120"/>
              </a:rPr>
              <a:t>介紹產銷履歷與認證標章</a:t>
            </a:r>
            <a:r>
              <a:rPr lang="zh-TW" altLang="en-US" sz="2400" dirty="0" smtClean="0">
                <a:latin typeface="標楷體" panose="03000509000000000000" pitchFamily="65" charset="-120"/>
                <a:ea typeface="標楷體" panose="03000509000000000000" pitchFamily="65" charset="-120"/>
              </a:rPr>
              <a:t>，讓大家知道</a:t>
            </a:r>
            <a:r>
              <a:rPr lang="zh-TW" altLang="zh-TW" sz="2400" dirty="0" smtClean="0">
                <a:latin typeface="標楷體" panose="03000509000000000000" pitchFamily="65" charset="-120"/>
                <a:ea typeface="標楷體" panose="03000509000000000000" pitchFamily="65" charset="-120"/>
              </a:rPr>
              <a:t>產</a:t>
            </a:r>
            <a:r>
              <a:rPr lang="zh-TW" altLang="zh-TW" sz="2400" dirty="0">
                <a:latin typeface="標楷體" panose="03000509000000000000" pitchFamily="65" charset="-120"/>
                <a:ea typeface="標楷體" panose="03000509000000000000" pitchFamily="65" charset="-120"/>
              </a:rPr>
              <a:t>銷</a:t>
            </a:r>
            <a:r>
              <a:rPr lang="zh-TW" altLang="zh-TW" sz="2400" dirty="0" smtClean="0">
                <a:latin typeface="標楷體" panose="03000509000000000000" pitchFamily="65" charset="-120"/>
                <a:ea typeface="標楷體" panose="03000509000000000000" pitchFamily="65" charset="-120"/>
              </a:rPr>
              <a:t>履歷</a:t>
            </a:r>
            <a:r>
              <a:rPr lang="zh-TW" altLang="en-US" sz="2400" dirty="0" smtClean="0">
                <a:latin typeface="標楷體" panose="03000509000000000000" pitchFamily="65" charset="-120"/>
                <a:ea typeface="標楷體" panose="03000509000000000000" pitchFamily="65" charset="-120"/>
              </a:rPr>
              <a:t>是</a:t>
            </a:r>
            <a:r>
              <a:rPr lang="zh-TW" altLang="zh-TW" sz="2400" dirty="0" smtClean="0">
                <a:latin typeface="標楷體" panose="03000509000000000000" pitchFamily="65" charset="-120"/>
                <a:ea typeface="標楷體" panose="03000509000000000000" pitchFamily="65" charset="-120"/>
              </a:rPr>
              <a:t>為</a:t>
            </a:r>
            <a:r>
              <a:rPr lang="zh-TW" altLang="zh-TW" sz="2400" dirty="0">
                <a:latin typeface="標楷體" panose="03000509000000000000" pitchFamily="65" charset="-120"/>
                <a:ea typeface="標楷體" panose="03000509000000000000" pitchFamily="65" charset="-120"/>
              </a:rPr>
              <a:t>全民的安全蔬菜把關。</a:t>
            </a:r>
          </a:p>
          <a:p>
            <a:endParaRPr lang="zh-TW"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聘請在地的農夫到校教</a:t>
            </a:r>
            <a:r>
              <a:rPr lang="zh-TW" altLang="en-US" dirty="0" smtClean="0">
                <a:latin typeface="標楷體" panose="03000509000000000000" pitchFamily="65" charset="-120"/>
                <a:ea typeface="標楷體" panose="03000509000000000000" pitchFamily="65" charset="-120"/>
              </a:rPr>
              <a:t>大家食農課程</a:t>
            </a:r>
            <a:endParaRPr lang="zh-TW" altLang="en-US" dirty="0">
              <a:latin typeface="標楷體" panose="03000509000000000000" pitchFamily="65" charset="-120"/>
              <a:ea typeface="標楷體" panose="03000509000000000000" pitchFamily="65" charset="-120"/>
            </a:endParaRPr>
          </a:p>
        </p:txBody>
      </p:sp>
      <p:pic>
        <p:nvPicPr>
          <p:cNvPr id="5122" name="Picture 2" descr="20220919_0830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851" y="2148840"/>
            <a:ext cx="4165391" cy="312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402336" y="5515392"/>
            <a:ext cx="4782312" cy="830997"/>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美莉老師教大家食品安全教育及</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認識咖啡豆、</a:t>
            </a:r>
            <a:r>
              <a:rPr lang="zh-TW" altLang="zh-TW" sz="2400" dirty="0" smtClean="0">
                <a:latin typeface="標楷體" panose="03000509000000000000" pitchFamily="65" charset="-120"/>
                <a:ea typeface="標楷體" panose="03000509000000000000" pitchFamily="65" charset="-120"/>
              </a:rPr>
              <a:t>咖啡</a:t>
            </a:r>
            <a:r>
              <a:rPr lang="zh-TW" altLang="zh-TW" sz="2400" dirty="0">
                <a:latin typeface="標楷體" panose="03000509000000000000" pitchFamily="65" charset="-120"/>
                <a:ea typeface="標楷體" panose="03000509000000000000" pitchFamily="65" charset="-120"/>
              </a:rPr>
              <a:t>沖</a:t>
            </a:r>
            <a:r>
              <a:rPr lang="zh-TW" altLang="zh-TW" sz="2400" dirty="0" smtClean="0">
                <a:latin typeface="標楷體" panose="03000509000000000000" pitchFamily="65" charset="-120"/>
                <a:ea typeface="標楷體" panose="03000509000000000000" pitchFamily="65" charset="-120"/>
              </a:rPr>
              <a:t>泡</a:t>
            </a:r>
            <a:r>
              <a:rPr lang="zh-TW" altLang="en-US" sz="2400" dirty="0" smtClean="0">
                <a:latin typeface="標楷體" panose="03000509000000000000" pitchFamily="65" charset="-120"/>
                <a:ea typeface="標楷體" panose="03000509000000000000" pitchFamily="65" charset="-120"/>
              </a:rPr>
              <a:t>等</a:t>
            </a:r>
            <a:r>
              <a:rPr lang="zh-TW" altLang="zh-TW" sz="2400" dirty="0" smtClean="0">
                <a:latin typeface="標楷體" panose="03000509000000000000" pitchFamily="65" charset="-120"/>
                <a:ea typeface="標楷體" panose="03000509000000000000" pitchFamily="65" charset="-120"/>
              </a:rPr>
              <a:t>教學</a:t>
            </a:r>
            <a:endParaRPr lang="zh-TW" altLang="en-US" sz="2400" dirty="0">
              <a:latin typeface="標楷體" panose="03000509000000000000" pitchFamily="65" charset="-120"/>
              <a:ea typeface="標楷體" panose="03000509000000000000" pitchFamily="65" charset="-120"/>
            </a:endParaRPr>
          </a:p>
        </p:txBody>
      </p:sp>
      <p:pic>
        <p:nvPicPr>
          <p:cNvPr id="5123" name="Picture 3" descr="LINE_ALBUM_2022106食農教育_221014_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7648" y="2186416"/>
            <a:ext cx="4119561" cy="3089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5623560" y="5669280"/>
            <a:ext cx="5166360" cy="830997"/>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大家開心的品嘗咖啡及</a:t>
            </a:r>
            <a:r>
              <a:rPr lang="zh-TW" altLang="zh-TW" sz="2400" dirty="0" smtClean="0">
                <a:latin typeface="標楷體" panose="03000509000000000000" pitchFamily="65" charset="-120"/>
                <a:ea typeface="標楷體" panose="03000509000000000000" pitchFamily="65" charset="-120"/>
              </a:rPr>
              <a:t>製作咖啡凍</a:t>
            </a:r>
            <a:r>
              <a:rPr lang="zh-TW" altLang="en-US"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r>
              <a:rPr lang="zh-TW" altLang="zh-TW" sz="2400" dirty="0" smtClean="0">
                <a:latin typeface="標楷體" panose="03000509000000000000" pitchFamily="65" charset="-120"/>
                <a:ea typeface="標楷體" panose="03000509000000000000" pitchFamily="65" charset="-120"/>
              </a:rPr>
              <a:t>冬瓜</a:t>
            </a:r>
            <a:r>
              <a:rPr lang="zh-TW" altLang="en-US" sz="2400" dirty="0" smtClean="0">
                <a:latin typeface="標楷體" panose="03000509000000000000" pitchFamily="65" charset="-120"/>
                <a:ea typeface="標楷體" panose="03000509000000000000" pitchFamily="65" charset="-120"/>
              </a:rPr>
              <a:t>檸檬</a:t>
            </a:r>
            <a:r>
              <a:rPr lang="zh-TW" altLang="zh-TW" sz="2400" dirty="0" smtClean="0">
                <a:latin typeface="標楷體" panose="03000509000000000000" pitchFamily="65" charset="-120"/>
                <a:ea typeface="標楷體" panose="03000509000000000000" pitchFamily="65" charset="-120"/>
              </a:rPr>
              <a:t>茶</a:t>
            </a:r>
            <a:r>
              <a:rPr lang="zh-TW" altLang="en-US" sz="2400" dirty="0" smtClean="0">
                <a:latin typeface="標楷體" panose="03000509000000000000" pitchFamily="65" charset="-120"/>
                <a:ea typeface="標楷體" panose="03000509000000000000" pitchFamily="65" charset="-120"/>
              </a:rPr>
              <a:t>等</a:t>
            </a:r>
            <a:r>
              <a:rPr lang="zh-TW" altLang="en-US" sz="2000" dirty="0" smtClean="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食農課程</a:t>
            </a:r>
          </a:p>
        </p:txBody>
      </p:sp>
      <p:pic>
        <p:nvPicPr>
          <p:cNvPr id="6146" name="Picture 2" descr="20210105_14443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820" y="1750732"/>
            <a:ext cx="4371292" cy="327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228600" y="5422392"/>
            <a:ext cx="5157216" cy="461665"/>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社會課時，老師帶大家</a:t>
            </a:r>
            <a:r>
              <a:rPr lang="zh-TW" altLang="zh-TW" sz="2400" dirty="0" smtClean="0">
                <a:latin typeface="標楷體" panose="03000509000000000000" pitchFamily="65" charset="-120"/>
                <a:ea typeface="標楷體" panose="03000509000000000000" pitchFamily="65" charset="-120"/>
              </a:rPr>
              <a:t>認識</a:t>
            </a:r>
            <a:r>
              <a:rPr lang="zh-TW" altLang="zh-TW" sz="2400" dirty="0">
                <a:latin typeface="標楷體" panose="03000509000000000000" pitchFamily="65" charset="-120"/>
                <a:ea typeface="標楷體" panose="03000509000000000000" pitchFamily="65" charset="-120"/>
              </a:rPr>
              <a:t>家鄉</a:t>
            </a:r>
            <a:r>
              <a:rPr lang="zh-TW" altLang="zh-TW" sz="2400" dirty="0" smtClean="0">
                <a:latin typeface="標楷體" panose="03000509000000000000" pitchFamily="65" charset="-120"/>
                <a:ea typeface="標楷體" panose="03000509000000000000" pitchFamily="65" charset="-120"/>
              </a:rPr>
              <a:t>物產</a:t>
            </a:r>
            <a:r>
              <a:rPr lang="zh-TW" altLang="en-US" sz="2400" dirty="0" smtClean="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pic>
        <p:nvPicPr>
          <p:cNvPr id="6147" name="Picture 3" descr="20221011_1852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6588" y="1750732"/>
            <a:ext cx="4486716" cy="336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5788153" y="5310638"/>
            <a:ext cx="5294376" cy="1138773"/>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高山茶是梅山特產，</a:t>
            </a:r>
            <a:r>
              <a:rPr lang="zh-TW" altLang="zh-TW" sz="2400" dirty="0" smtClean="0">
                <a:latin typeface="標楷體" panose="03000509000000000000" pitchFamily="65" charset="-120"/>
                <a:ea typeface="標楷體" panose="03000509000000000000" pitchFamily="65" charset="-120"/>
              </a:rPr>
              <a:t>茶藝</a:t>
            </a:r>
            <a:r>
              <a:rPr lang="zh-TW" altLang="en-US" sz="2400" dirty="0" smtClean="0">
                <a:latin typeface="標楷體" panose="03000509000000000000" pitchFamily="65" charset="-120"/>
                <a:ea typeface="標楷體" panose="03000509000000000000" pitchFamily="65" charset="-120"/>
              </a:rPr>
              <a:t>老師教茶藝社</a:t>
            </a:r>
            <a:r>
              <a:rPr lang="zh-TW" altLang="zh-TW" sz="2400" dirty="0" smtClean="0">
                <a:latin typeface="標楷體" panose="03000509000000000000" pitchFamily="65" charset="-120"/>
                <a:ea typeface="標楷體" panose="03000509000000000000" pitchFamily="65" charset="-120"/>
              </a:rPr>
              <a:t>泡茶</a:t>
            </a:r>
            <a:r>
              <a:rPr lang="zh-TW" altLang="en-US" sz="2400" dirty="0" smtClean="0">
                <a:latin typeface="標楷體" panose="03000509000000000000" pitchFamily="65" charset="-120"/>
                <a:ea typeface="標楷體" panose="03000509000000000000" pitchFamily="65" charset="-120"/>
              </a:rPr>
              <a:t>及茶席布置並到社區服務</a:t>
            </a:r>
            <a:endParaRPr lang="en-US" altLang="zh-TW" sz="2400" dirty="0" smtClean="0">
              <a:latin typeface="標楷體" panose="03000509000000000000" pitchFamily="65" charset="-120"/>
              <a:ea typeface="標楷體" panose="03000509000000000000" pitchFamily="65" charset="-120"/>
            </a:endParaRPr>
          </a:p>
          <a:p>
            <a:r>
              <a:rPr lang="en-US" altLang="zh-TW" sz="1600" dirty="0" smtClean="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鄉公所梅山產業活化活動及茶博會</a:t>
            </a:r>
            <a:r>
              <a:rPr lang="en-US" altLang="zh-TW" sz="16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收成咖啡的喜悅</a:t>
            </a:r>
            <a:r>
              <a:rPr lang="en-US" altLang="zh-TW"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pic>
        <p:nvPicPr>
          <p:cNvPr id="7170" name="Picture 2" descr="20221103_0753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722" y="1799767"/>
            <a:ext cx="4815270" cy="35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557784" y="5650717"/>
            <a:ext cx="4664369" cy="461665"/>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咖啡紅了，大家一起來摘。</a:t>
            </a:r>
            <a:endParaRPr lang="zh-TW" altLang="en-US" sz="2400" dirty="0">
              <a:latin typeface="標楷體" panose="03000509000000000000" pitchFamily="65" charset="-120"/>
              <a:ea typeface="標楷體" panose="03000509000000000000" pitchFamily="65" charset="-120"/>
            </a:endParaRPr>
          </a:p>
        </p:txBody>
      </p:sp>
      <p:pic>
        <p:nvPicPr>
          <p:cNvPr id="7171" name="Picture 3" descr="20221103_0753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1671" y="1755648"/>
            <a:ext cx="4813518" cy="361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5637620" y="5742432"/>
            <a:ext cx="5687569" cy="461665"/>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這是低年級的小朋友開心地採咖啡的笑容</a:t>
            </a:r>
            <a:r>
              <a:rPr lang="en-US" altLang="zh-TW" sz="2400" dirty="0" smtClean="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收成咖啡的</a:t>
            </a:r>
            <a:r>
              <a:rPr lang="zh-TW" altLang="en-US" dirty="0" smtClean="0">
                <a:latin typeface="標楷體" panose="03000509000000000000" pitchFamily="65" charset="-120"/>
                <a:ea typeface="標楷體" panose="03000509000000000000" pitchFamily="65" charset="-120"/>
              </a:rPr>
              <a:t>喜悅及樂趣</a:t>
            </a:r>
            <a:r>
              <a:rPr lang="en-US" altLang="zh-TW"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pic>
        <p:nvPicPr>
          <p:cNvPr id="8194" name="Picture 2" descr="20221103_0927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163" y="2395092"/>
            <a:ext cx="3398929" cy="255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374904" y="5522976"/>
            <a:ext cx="6236208" cy="461665"/>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小朋友們幫採咖啡、浸泡、</a:t>
            </a:r>
            <a:r>
              <a:rPr lang="zh-TW" altLang="en-US" sz="2400" dirty="0">
                <a:latin typeface="標楷體" panose="03000509000000000000" pitchFamily="65" charset="-120"/>
                <a:ea typeface="標楷體" panose="03000509000000000000" pitchFamily="65" charset="-120"/>
              </a:rPr>
              <a:t>去皮、水洗</a:t>
            </a:r>
            <a:r>
              <a:rPr lang="zh-TW" altLang="en-US" sz="2400" dirty="0" smtClean="0">
                <a:latin typeface="標楷體" panose="03000509000000000000" pitchFamily="65" charset="-120"/>
                <a:ea typeface="標楷體" panose="03000509000000000000" pitchFamily="65" charset="-120"/>
              </a:rPr>
              <a:t>等</a:t>
            </a:r>
            <a:endParaRPr lang="zh-TW" altLang="en-US" sz="2400" dirty="0">
              <a:latin typeface="標楷體" panose="03000509000000000000" pitchFamily="65" charset="-120"/>
              <a:ea typeface="標楷體" panose="03000509000000000000" pitchFamily="65" charset="-120"/>
            </a:endParaRPr>
          </a:p>
        </p:txBody>
      </p:sp>
      <p:pic>
        <p:nvPicPr>
          <p:cNvPr id="8195" name="Picture 3" descr="20221103_1412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9875" y="2442271"/>
            <a:ext cx="3339508" cy="250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20221103_1627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8744" y="382938"/>
            <a:ext cx="3115056" cy="233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6409944" y="5522976"/>
            <a:ext cx="5082731" cy="830997"/>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將</a:t>
            </a:r>
            <a:r>
              <a:rPr lang="zh-TW" altLang="en-US" sz="2400" dirty="0">
                <a:latin typeface="標楷體" panose="03000509000000000000" pitchFamily="65" charset="-120"/>
                <a:ea typeface="標楷體" panose="03000509000000000000" pitchFamily="65" charset="-120"/>
              </a:rPr>
              <a:t>咖啡</a:t>
            </a:r>
            <a:r>
              <a:rPr lang="zh-TW" altLang="en-US" sz="2400" dirty="0" smtClean="0">
                <a:latin typeface="標楷體" panose="03000509000000000000" pitchFamily="65" charset="-120"/>
                <a:ea typeface="標楷體" panose="03000509000000000000" pitchFamily="65" charset="-120"/>
              </a:rPr>
              <a:t>果膠洗掉後，把咖啡曬乾</a:t>
            </a:r>
            <a:r>
              <a:rPr lang="zh-TW" altLang="en-US" sz="2400" dirty="0">
                <a:latin typeface="標楷體" panose="03000509000000000000" pitchFamily="65" charset="-120"/>
                <a:ea typeface="標楷體" panose="03000509000000000000" pitchFamily="65" charset="-120"/>
              </a:rPr>
              <a:t>去皮、烘豆</a:t>
            </a:r>
            <a:r>
              <a:rPr lang="zh-TW" altLang="en-US" sz="2400" dirty="0" smtClean="0">
                <a:latin typeface="標楷體" panose="03000509000000000000" pitchFamily="65" charset="-120"/>
                <a:ea typeface="標楷體" panose="03000509000000000000" pitchFamily="65" charset="-120"/>
              </a:rPr>
              <a:t>、磨豆後，就可以泡咖啡了。</a:t>
            </a:r>
            <a:endParaRPr lang="zh-TW" altLang="en-US" sz="2400" dirty="0">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8744" y="2915666"/>
            <a:ext cx="3115056" cy="233629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2199</Words>
  <Application>Microsoft Office PowerPoint</Application>
  <PresentationFormat>寬螢幕</PresentationFormat>
  <Paragraphs>122</Paragraphs>
  <Slides>27</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27</vt:i4>
      </vt:variant>
    </vt:vector>
  </HeadingPairs>
  <TitlesOfParts>
    <vt:vector size="33" baseType="lpstr">
      <vt:lpstr>新細明體</vt:lpstr>
      <vt:lpstr>標楷體</vt:lpstr>
      <vt:lpstr>Arial</vt:lpstr>
      <vt:lpstr>Calibri</vt:lpstr>
      <vt:lpstr>Calibri Light</vt:lpstr>
      <vt:lpstr>Office 佈景主題</vt:lpstr>
      <vt:lpstr>111學年度國中小食農教育2.0 「感恩土地、感謝農民、謝謝食物」 與農共舞計畫學習心得報告  </vt:lpstr>
      <vt:lpstr>主任利用兒童朝會告訴全校師生: 學校將安排食農教育課程給大家上課</vt:lpstr>
      <vt:lpstr>學校會聘請在地的農夫到校教大家種植</vt:lpstr>
      <vt:lpstr>學校會聘請在地的農夫到校教大家種植</vt:lpstr>
      <vt:lpstr>聘請在地的農夫到校教大家種植</vt:lpstr>
      <vt:lpstr>聘請在地的農夫到校教大家食農課程</vt:lpstr>
      <vt:lpstr>食農課程</vt:lpstr>
      <vt:lpstr>收成咖啡的喜悅!</vt:lpstr>
      <vt:lpstr>收成咖啡的喜悅及樂趣!</vt:lpstr>
      <vt:lpstr>享受收成的喜悅及甜美!</vt:lpstr>
      <vt:lpstr>享受收成的成果!</vt:lpstr>
      <vt:lpstr>老師帶我們到超市參觀生產履歷包裝及認證標章， 讓大家了解政府為我們的安全蔬果把關。</vt:lpstr>
      <vt:lpstr>老師帶我們參觀江伯伯的有機農園                      品嘗甜美的有機玉女小番茄，真是美味極了!</vt:lpstr>
      <vt:lpstr>參觀農民的垂掛式百香果園</vt:lpstr>
      <vt:lpstr>我們天天澆水觀察植物生長情形，體會到農民種植的辛苦。感謝農民種植蔬果給大家品嘗，我們會更加珍惜食物。</vt:lpstr>
      <vt:lpstr>感謝學校安排豐富多元的食農課程。 感謝農老師及學校師長們的指導， 讓我們學到很多跟食農相關的知識。</vt:lpstr>
      <vt:lpstr>以下是梅山國小師生學習回饋單統計彙整表  </vt:lpstr>
      <vt:lpstr>PowerPoint 簡報</vt:lpstr>
      <vt:lpstr>PowerPoint 簡報</vt:lpstr>
      <vt:lpstr>PowerPoint 簡報</vt:lpstr>
      <vt:lpstr>(十)我想對學校及農夫的感謝、建議及印象最深刻的是(自由填寫)</vt:lpstr>
      <vt:lpstr>PowerPoint 簡報</vt:lpstr>
      <vt:lpstr>PowerPoint 簡報</vt:lpstr>
      <vt:lpstr>PowerPoint 簡報</vt:lpstr>
      <vt:lpstr>2、以下是老師們的回饋: </vt:lpstr>
      <vt:lpstr>  </vt:lpstr>
      <vt:lpstr>歡迎各位貴賓到梅山國小參觀 我們的咖啡園及百菜園!</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Administrator</dc:creator>
  <cp:lastModifiedBy>Administrator</cp:lastModifiedBy>
  <cp:revision>41</cp:revision>
  <cp:lastPrinted>2022-11-11T04:31:35Z</cp:lastPrinted>
  <dcterms:created xsi:type="dcterms:W3CDTF">2022-11-07T03:14:00Z</dcterms:created>
  <dcterms:modified xsi:type="dcterms:W3CDTF">2022-11-11T05:55:32Z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1028-10.8.0.6003</vt:lpwstr>
  </property>
</Properties>
</file>